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  <p:sldMasterId id="2147483663" r:id="rId2"/>
  </p:sldMasterIdLst>
  <p:notesMasterIdLst>
    <p:notesMasterId r:id="rId25"/>
  </p:notesMasterIdLst>
  <p:handoutMasterIdLst>
    <p:handoutMasterId r:id="rId26"/>
  </p:handoutMasterIdLst>
  <p:sldIdLst>
    <p:sldId id="256" r:id="rId3"/>
    <p:sldId id="286" r:id="rId4"/>
    <p:sldId id="271" r:id="rId5"/>
    <p:sldId id="272" r:id="rId6"/>
    <p:sldId id="285" r:id="rId7"/>
    <p:sldId id="273" r:id="rId8"/>
    <p:sldId id="274" r:id="rId9"/>
    <p:sldId id="281" r:id="rId10"/>
    <p:sldId id="284" r:id="rId11"/>
    <p:sldId id="283" r:id="rId12"/>
    <p:sldId id="282" r:id="rId13"/>
    <p:sldId id="268" r:id="rId14"/>
    <p:sldId id="270" r:id="rId15"/>
    <p:sldId id="276" r:id="rId16"/>
    <p:sldId id="269" r:id="rId17"/>
    <p:sldId id="277" r:id="rId18"/>
    <p:sldId id="263" r:id="rId19"/>
    <p:sldId id="265" r:id="rId20"/>
    <p:sldId id="264" r:id="rId21"/>
    <p:sldId id="278" r:id="rId22"/>
    <p:sldId id="279" r:id="rId23"/>
    <p:sldId id="280" r:id="rId24"/>
  </p:sldIdLst>
  <p:sldSz cx="9144000" cy="6858000" type="screen4x3"/>
  <p:notesSz cx="6934200" cy="9220200"/>
  <p:custDataLst>
    <p:tags r:id="rId27"/>
  </p:custDataLst>
  <p:defaultTextStyle>
    <a:defPPr>
      <a:defRPr lang="en-US"/>
    </a:defPPr>
    <a:lvl1pPr algn="ctr" rtl="0" fontAlgn="base">
      <a:spcBef>
        <a:spcPct val="50000"/>
      </a:spcBef>
      <a:spcAft>
        <a:spcPct val="0"/>
      </a:spcAft>
      <a:defRPr sz="2000" b="1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ctr" rtl="0" fontAlgn="base">
      <a:spcBef>
        <a:spcPct val="50000"/>
      </a:spcBef>
      <a:spcAft>
        <a:spcPct val="0"/>
      </a:spcAft>
      <a:defRPr sz="2000" b="1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ctr" rtl="0" fontAlgn="base">
      <a:spcBef>
        <a:spcPct val="50000"/>
      </a:spcBef>
      <a:spcAft>
        <a:spcPct val="0"/>
      </a:spcAft>
      <a:defRPr sz="2000" b="1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ctr" rtl="0" fontAlgn="base">
      <a:spcBef>
        <a:spcPct val="50000"/>
      </a:spcBef>
      <a:spcAft>
        <a:spcPct val="0"/>
      </a:spcAft>
      <a:defRPr sz="2000" b="1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ctr" rtl="0" fontAlgn="base">
      <a:spcBef>
        <a:spcPct val="50000"/>
      </a:spcBef>
      <a:spcAft>
        <a:spcPct val="0"/>
      </a:spcAft>
      <a:defRPr sz="2000" b="1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2000" b="1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sz="2000" b="1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sz="2000" b="1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sz="2000" b="1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>
          <p15:clr>
            <a:srgbClr val="A4A3A4"/>
          </p15:clr>
        </p15:guide>
        <p15:guide id="2" orient="horz" pos="3744">
          <p15:clr>
            <a:srgbClr val="A4A3A4"/>
          </p15:clr>
        </p15:guide>
        <p15:guide id="3" orient="horz" pos="960">
          <p15:clr>
            <a:srgbClr val="A4A3A4"/>
          </p15:clr>
        </p15:guide>
        <p15:guide id="4" orient="horz" pos="720">
          <p15:clr>
            <a:srgbClr val="A4A3A4"/>
          </p15:clr>
        </p15:guide>
        <p15:guide id="5" pos="336">
          <p15:clr>
            <a:srgbClr val="A4A3A4"/>
          </p15:clr>
        </p15:guide>
        <p15:guide id="6" pos="547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4">
          <p15:clr>
            <a:srgbClr val="A4A3A4"/>
          </p15:clr>
        </p15:guide>
        <p15:guide id="2" pos="218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CCE5"/>
    <a:srgbClr val="5CA1FB"/>
    <a:srgbClr val="3C4F82"/>
    <a:srgbClr val="777777"/>
    <a:srgbClr val="8BADE5"/>
    <a:srgbClr val="B3C2D7"/>
    <a:srgbClr val="333399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79" autoAdjust="0"/>
    <p:restoredTop sz="96327" autoAdjust="0"/>
  </p:normalViewPr>
  <p:slideViewPr>
    <p:cSldViewPr>
      <p:cViewPr varScale="1">
        <p:scale>
          <a:sx n="123" d="100"/>
          <a:sy n="123" d="100"/>
        </p:scale>
        <p:origin x="1624" y="192"/>
      </p:cViewPr>
      <p:guideLst>
        <p:guide orient="horz" pos="288"/>
        <p:guide orient="horz" pos="3744"/>
        <p:guide orient="horz" pos="960"/>
        <p:guide orient="horz" pos="720"/>
        <p:guide pos="336"/>
        <p:guide pos="54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-2802" y="-114"/>
      </p:cViewPr>
      <p:guideLst>
        <p:guide orient="horz" pos="2904"/>
        <p:guide pos="218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e Gurfinkel" userId="6ee9a164-7b14-49d1-9993-34ef427b8304" providerId="ADAL" clId="{029C6D29-1886-9845-A311-716507B9EF0D}"/>
    <pc:docChg chg="custSel addSld delSld modSld">
      <pc:chgData name="Arie Gurfinkel" userId="6ee9a164-7b14-49d1-9993-34ef427b8304" providerId="ADAL" clId="{029C6D29-1886-9845-A311-716507B9EF0D}" dt="2020-09-13T20:34:51.278" v="32" actId="20577"/>
      <pc:docMkLst>
        <pc:docMk/>
      </pc:docMkLst>
      <pc:sldChg chg="modSp mod">
        <pc:chgData name="Arie Gurfinkel" userId="6ee9a164-7b14-49d1-9993-34ef427b8304" providerId="ADAL" clId="{029C6D29-1886-9845-A311-716507B9EF0D}" dt="2020-09-13T18:09:50.184" v="5" actId="20577"/>
        <pc:sldMkLst>
          <pc:docMk/>
          <pc:sldMk cId="497970075" sldId="256"/>
        </pc:sldMkLst>
        <pc:spChg chg="mod">
          <ac:chgData name="Arie Gurfinkel" userId="6ee9a164-7b14-49d1-9993-34ef427b8304" providerId="ADAL" clId="{029C6D29-1886-9845-A311-716507B9EF0D}" dt="2020-09-13T18:09:50.184" v="5" actId="20577"/>
          <ac:spMkLst>
            <pc:docMk/>
            <pc:sldMk cId="497970075" sldId="256"/>
            <ac:spMk id="3" creationId="{00000000-0000-0000-0000-000000000000}"/>
          </ac:spMkLst>
        </pc:spChg>
      </pc:sldChg>
      <pc:sldChg chg="modSp mod">
        <pc:chgData name="Arie Gurfinkel" userId="6ee9a164-7b14-49d1-9993-34ef427b8304" providerId="ADAL" clId="{029C6D29-1886-9845-A311-716507B9EF0D}" dt="2020-09-13T18:10:04.912" v="6" actId="20577"/>
        <pc:sldMkLst>
          <pc:docMk/>
          <pc:sldMk cId="1797289573" sldId="271"/>
        </pc:sldMkLst>
        <pc:spChg chg="mod">
          <ac:chgData name="Arie Gurfinkel" userId="6ee9a164-7b14-49d1-9993-34ef427b8304" providerId="ADAL" clId="{029C6D29-1886-9845-A311-716507B9EF0D}" dt="2020-09-13T18:10:04.912" v="6" actId="20577"/>
          <ac:spMkLst>
            <pc:docMk/>
            <pc:sldMk cId="1797289573" sldId="271"/>
            <ac:spMk id="3" creationId="{00000000-0000-0000-0000-000000000000}"/>
          </ac:spMkLst>
        </pc:spChg>
      </pc:sldChg>
      <pc:sldChg chg="modSp del mod">
        <pc:chgData name="Arie Gurfinkel" userId="6ee9a164-7b14-49d1-9993-34ef427b8304" providerId="ADAL" clId="{029C6D29-1886-9845-A311-716507B9EF0D}" dt="2020-09-13T20:34:06.738" v="21" actId="2696"/>
        <pc:sldMkLst>
          <pc:docMk/>
          <pc:sldMk cId="3282361447" sldId="278"/>
        </pc:sldMkLst>
        <pc:spChg chg="mod">
          <ac:chgData name="Arie Gurfinkel" userId="6ee9a164-7b14-49d1-9993-34ef427b8304" providerId="ADAL" clId="{029C6D29-1886-9845-A311-716507B9EF0D}" dt="2020-09-13T20:33:50.847" v="20" actId="20577"/>
          <ac:spMkLst>
            <pc:docMk/>
            <pc:sldMk cId="3282361447" sldId="278"/>
            <ac:spMk id="3" creationId="{00000000-0000-0000-0000-000000000000}"/>
          </ac:spMkLst>
        </pc:spChg>
      </pc:sldChg>
      <pc:sldChg chg="add">
        <pc:chgData name="Arie Gurfinkel" userId="6ee9a164-7b14-49d1-9993-34ef427b8304" providerId="ADAL" clId="{029C6D29-1886-9845-A311-716507B9EF0D}" dt="2020-09-13T20:34:17.853" v="22"/>
        <pc:sldMkLst>
          <pc:docMk/>
          <pc:sldMk cId="4215359224" sldId="278"/>
        </pc:sldMkLst>
      </pc:sldChg>
      <pc:sldChg chg="modSp mod">
        <pc:chgData name="Arie Gurfinkel" userId="6ee9a164-7b14-49d1-9993-34ef427b8304" providerId="ADAL" clId="{029C6D29-1886-9845-A311-716507B9EF0D}" dt="2020-09-13T18:10:56.790" v="8" actId="20577"/>
        <pc:sldMkLst>
          <pc:docMk/>
          <pc:sldMk cId="1986143044" sldId="281"/>
        </pc:sldMkLst>
        <pc:spChg chg="mod">
          <ac:chgData name="Arie Gurfinkel" userId="6ee9a164-7b14-49d1-9993-34ef427b8304" providerId="ADAL" clId="{029C6D29-1886-9845-A311-716507B9EF0D}" dt="2020-09-13T18:10:56.790" v="8" actId="20577"/>
          <ac:spMkLst>
            <pc:docMk/>
            <pc:sldMk cId="1986143044" sldId="281"/>
            <ac:spMk id="5" creationId="{00000000-0000-0000-0000-000000000000}"/>
          </ac:spMkLst>
        </pc:spChg>
      </pc:sldChg>
      <pc:sldChg chg="modSp mod">
        <pc:chgData name="Arie Gurfinkel" userId="6ee9a164-7b14-49d1-9993-34ef427b8304" providerId="ADAL" clId="{029C6D29-1886-9845-A311-716507B9EF0D}" dt="2020-09-13T20:34:51.278" v="32" actId="20577"/>
        <pc:sldMkLst>
          <pc:docMk/>
          <pc:sldMk cId="760548691" sldId="282"/>
        </pc:sldMkLst>
        <pc:spChg chg="mod">
          <ac:chgData name="Arie Gurfinkel" userId="6ee9a164-7b14-49d1-9993-34ef427b8304" providerId="ADAL" clId="{029C6D29-1886-9845-A311-716507B9EF0D}" dt="2020-09-13T20:34:51.278" v="32" actId="20577"/>
          <ac:spMkLst>
            <pc:docMk/>
            <pc:sldMk cId="760548691" sldId="282"/>
            <ac:spMk id="4" creationId="{00000000-0000-0000-0000-000000000000}"/>
          </ac:spMkLst>
        </pc:spChg>
      </pc:sldChg>
      <pc:sldChg chg="modSp mod">
        <pc:chgData name="Arie Gurfinkel" userId="6ee9a164-7b14-49d1-9993-34ef427b8304" providerId="ADAL" clId="{029C6D29-1886-9845-A311-716507B9EF0D}" dt="2020-09-13T20:33:26.614" v="11" actId="404"/>
        <pc:sldMkLst>
          <pc:docMk/>
          <pc:sldMk cId="2426198480" sldId="284"/>
        </pc:sldMkLst>
        <pc:spChg chg="mod">
          <ac:chgData name="Arie Gurfinkel" userId="6ee9a164-7b14-49d1-9993-34ef427b8304" providerId="ADAL" clId="{029C6D29-1886-9845-A311-716507B9EF0D}" dt="2020-09-13T20:33:26.614" v="11" actId="404"/>
          <ac:spMkLst>
            <pc:docMk/>
            <pc:sldMk cId="2426198480" sldId="284"/>
            <ac:spMk id="3" creationId="{5278E206-0635-054B-B354-D2F19B7BF74D}"/>
          </ac:spMkLst>
        </pc:spChg>
      </pc:sldChg>
    </pc:docChg>
  </pc:docChgLst>
  <pc:docChgLst>
    <pc:chgData name="Arie Gurfinkel" userId="6ee9a164-7b14-49d1-9993-34ef427b8304" providerId="ADAL" clId="{93A90942-1BDF-D84C-96BA-75D0005510FA}"/>
    <pc:docChg chg="undo custSel modSld">
      <pc:chgData name="Arie Gurfinkel" userId="6ee9a164-7b14-49d1-9993-34ef427b8304" providerId="ADAL" clId="{93A90942-1BDF-D84C-96BA-75D0005510FA}" dt="2020-09-17T23:22:14.637" v="11"/>
      <pc:docMkLst>
        <pc:docMk/>
      </pc:docMkLst>
      <pc:sldChg chg="addSp delSp modSp">
        <pc:chgData name="Arie Gurfinkel" userId="6ee9a164-7b14-49d1-9993-34ef427b8304" providerId="ADAL" clId="{93A90942-1BDF-D84C-96BA-75D0005510FA}" dt="2020-09-17T23:22:14.637" v="11"/>
        <pc:sldMkLst>
          <pc:docMk/>
          <pc:sldMk cId="198289104" sldId="272"/>
        </pc:sldMkLst>
        <pc:spChg chg="mod">
          <ac:chgData name="Arie Gurfinkel" userId="6ee9a164-7b14-49d1-9993-34ef427b8304" providerId="ADAL" clId="{93A90942-1BDF-D84C-96BA-75D0005510FA}" dt="2020-09-17T23:22:10.626" v="7" actId="1076"/>
          <ac:spMkLst>
            <pc:docMk/>
            <pc:sldMk cId="198289104" sldId="272"/>
            <ac:spMk id="3" creationId="{00000000-0000-0000-0000-000000000000}"/>
          </ac:spMkLst>
        </pc:spChg>
        <pc:inkChg chg="add del">
          <ac:chgData name="Arie Gurfinkel" userId="6ee9a164-7b14-49d1-9993-34ef427b8304" providerId="ADAL" clId="{93A90942-1BDF-D84C-96BA-75D0005510FA}" dt="2020-09-17T23:22:14.637" v="11"/>
          <ac:inkMkLst>
            <pc:docMk/>
            <pc:sldMk cId="198289104" sldId="272"/>
            <ac:inkMk id="4" creationId="{B44A2C80-63A4-DE4A-BF30-DFF44BEBE8C7}"/>
          </ac:inkMkLst>
        </pc:inkChg>
        <pc:inkChg chg="add del">
          <ac:chgData name="Arie Gurfinkel" userId="6ee9a164-7b14-49d1-9993-34ef427b8304" providerId="ADAL" clId="{93A90942-1BDF-D84C-96BA-75D0005510FA}" dt="2020-09-17T23:22:13.535" v="10"/>
          <ac:inkMkLst>
            <pc:docMk/>
            <pc:sldMk cId="198289104" sldId="272"/>
            <ac:inkMk id="7" creationId="{3A3949C4-0412-794F-9518-173DDCE8483B}"/>
          </ac:inkMkLst>
        </pc:inkChg>
        <pc:inkChg chg="add del">
          <ac:chgData name="Arie Gurfinkel" userId="6ee9a164-7b14-49d1-9993-34ef427b8304" providerId="ADAL" clId="{93A90942-1BDF-D84C-96BA-75D0005510FA}" dt="2020-09-17T23:22:12.591" v="9"/>
          <ac:inkMkLst>
            <pc:docMk/>
            <pc:sldMk cId="198289104" sldId="272"/>
            <ac:inkMk id="8" creationId="{794EDB77-80F7-D64D-B8FE-641A5640EA74}"/>
          </ac:inkMkLst>
        </pc:inkChg>
        <pc:inkChg chg="add del">
          <ac:chgData name="Arie Gurfinkel" userId="6ee9a164-7b14-49d1-9993-34ef427b8304" providerId="ADAL" clId="{93A90942-1BDF-D84C-96BA-75D0005510FA}" dt="2020-09-17T23:22:11.605" v="8"/>
          <ac:inkMkLst>
            <pc:docMk/>
            <pc:sldMk cId="198289104" sldId="272"/>
            <ac:inkMk id="9" creationId="{BD880484-8374-504E-8B1E-84C15D7655E5}"/>
          </ac:inkMkLst>
        </pc:inkChg>
        <pc:inkChg chg="add del">
          <ac:chgData name="Arie Gurfinkel" userId="6ee9a164-7b14-49d1-9993-34ef427b8304" providerId="ADAL" clId="{93A90942-1BDF-D84C-96BA-75D0005510FA}" dt="2020-09-17T23:22:09.715" v="6"/>
          <ac:inkMkLst>
            <pc:docMk/>
            <pc:sldMk cId="198289104" sldId="272"/>
            <ac:inkMk id="10" creationId="{9ED139EF-1922-6944-8DE0-6D0FC61DAF93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00" name="Rectangle 20"/>
          <p:cNvSpPr>
            <a:spLocks noChangeArrowheads="1"/>
          </p:cNvSpPr>
          <p:nvPr/>
        </p:nvSpPr>
        <p:spPr bwMode="auto">
          <a:xfrm>
            <a:off x="4070350" y="8660584"/>
            <a:ext cx="2133600" cy="464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8906" tIns="0" rIns="18906" bIns="0" anchor="b"/>
          <a:lstStyle/>
          <a:p>
            <a:pPr algn="r" defTabSz="949325">
              <a:lnSpc>
                <a:spcPct val="89000"/>
              </a:lnSpc>
              <a:spcBef>
                <a:spcPct val="40000"/>
              </a:spcBef>
            </a:pPr>
            <a:r>
              <a:rPr lang="en-US" sz="900" b="0" dirty="0"/>
              <a:t>© 2014 Carnegie Mellon University</a:t>
            </a:r>
          </a:p>
          <a:p>
            <a:pPr algn="l" defTabSz="949325">
              <a:lnSpc>
                <a:spcPct val="89000"/>
              </a:lnSpc>
              <a:spcBef>
                <a:spcPct val="40000"/>
              </a:spcBef>
            </a:pPr>
            <a:r>
              <a:rPr lang="en-US" sz="800" b="0" i="1" dirty="0">
                <a:latin typeface="Times New Roman" pitchFamily="18" charset="0"/>
              </a:rPr>
              <a:t>  </a:t>
            </a:r>
          </a:p>
        </p:txBody>
      </p:sp>
      <p:sp>
        <p:nvSpPr>
          <p:cNvPr id="46101" name="Rectangle 21"/>
          <p:cNvSpPr>
            <a:spLocks noChangeArrowheads="1"/>
          </p:cNvSpPr>
          <p:nvPr/>
        </p:nvSpPr>
        <p:spPr bwMode="auto">
          <a:xfrm>
            <a:off x="6447479" y="8801677"/>
            <a:ext cx="335269" cy="22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8226" tIns="44112" rIns="88226" bIns="44112">
            <a:spAutoFit/>
          </a:bodyPr>
          <a:lstStyle/>
          <a:p>
            <a:pPr defTabSz="901700" eaLnBrk="0" hangingPunct="0">
              <a:lnSpc>
                <a:spcPct val="90000"/>
              </a:lnSpc>
              <a:spcBef>
                <a:spcPct val="0"/>
              </a:spcBef>
            </a:pPr>
            <a:fld id="{AC363E17-291A-4AC6-942A-2CC827AAF43E}" type="slidenum">
              <a:rPr lang="en-US" sz="1000"/>
              <a:pPr defTabSz="901700" eaLnBrk="0" hangingPunct="0">
                <a:lnSpc>
                  <a:spcPct val="90000"/>
                </a:lnSpc>
                <a:spcBef>
                  <a:spcPct val="0"/>
                </a:spcBef>
              </a:pPr>
              <a:t>‹#›</a:t>
            </a:fld>
            <a:endParaRPr lang="en-US" sz="1000"/>
          </a:p>
        </p:txBody>
      </p:sp>
      <p:sp>
        <p:nvSpPr>
          <p:cNvPr id="46102" name="Line 22"/>
          <p:cNvSpPr>
            <a:spLocks noChangeShapeType="1"/>
          </p:cNvSpPr>
          <p:nvPr/>
        </p:nvSpPr>
        <p:spPr bwMode="auto">
          <a:xfrm flipH="1">
            <a:off x="228600" y="8687534"/>
            <a:ext cx="64770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46103" name="Picture 2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0350" y="8799115"/>
            <a:ext cx="3727450" cy="189020"/>
          </a:xfrm>
          <a:prstGeom prst="rect">
            <a:avLst/>
          </a:prstGeom>
          <a:noFill/>
        </p:spPr>
      </p:pic>
      <p:sp>
        <p:nvSpPr>
          <p:cNvPr id="46104" name="Rectangle 24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73088" y="296455"/>
            <a:ext cx="2703512" cy="466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49325">
              <a:lnSpc>
                <a:spcPct val="90000"/>
              </a:lnSpc>
              <a:defRPr sz="900"/>
            </a:lvl1pPr>
          </a:lstStyle>
          <a:p>
            <a:r>
              <a:rPr lang="en-US" dirty="0"/>
              <a:t>Author</a:t>
            </a:r>
          </a:p>
          <a:p>
            <a:r>
              <a:rPr lang="en-US" dirty="0"/>
              <a:t>Program</a:t>
            </a:r>
          </a:p>
        </p:txBody>
      </p:sp>
      <p:sp>
        <p:nvSpPr>
          <p:cNvPr id="46105" name="Rectangle 25"/>
          <p:cNvSpPr>
            <a:spLocks noGrp="1" noChangeArrowheads="1"/>
          </p:cNvSpPr>
          <p:nvPr>
            <p:ph type="dt" idx="1"/>
          </p:nvPr>
        </p:nvSpPr>
        <p:spPr bwMode="auto">
          <a:xfrm>
            <a:off x="3733801" y="296455"/>
            <a:ext cx="2703513" cy="466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906" tIns="0" rIns="18906" bIns="0" numCol="1" anchor="t" anchorCtr="0" compatLnSpc="1">
            <a:prstTxWarp prst="textNoShape">
              <a:avLst/>
            </a:prstTxWarp>
          </a:bodyPr>
          <a:lstStyle>
            <a:lvl1pPr algn="r" defTabSz="949325" eaLnBrk="0" hangingPunct="0">
              <a:spcBef>
                <a:spcPct val="0"/>
              </a:spcBef>
              <a:defRPr sz="1000" b="0"/>
            </a:lvl1pPr>
          </a:lstStyle>
          <a:p>
            <a:fld id="{3A6F02B3-FA41-0144-A820-A7FB86451623}" type="datetime1">
              <a:rPr lang="en-US" smtClean="0"/>
              <a:t>9/27/21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550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3925" y="4380229"/>
            <a:ext cx="5086350" cy="414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309" tIns="46154" rIns="92309" bIns="461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88" name="Rectangle 20"/>
          <p:cNvSpPr>
            <a:spLocks noChangeArrowheads="1"/>
          </p:cNvSpPr>
          <p:nvPr/>
        </p:nvSpPr>
        <p:spPr bwMode="auto">
          <a:xfrm>
            <a:off x="4070350" y="8660584"/>
            <a:ext cx="2133600" cy="464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8906" tIns="0" rIns="18906" bIns="0" anchor="b"/>
          <a:lstStyle/>
          <a:p>
            <a:pPr algn="r" defTabSz="949325">
              <a:lnSpc>
                <a:spcPct val="89000"/>
              </a:lnSpc>
              <a:spcBef>
                <a:spcPct val="40000"/>
              </a:spcBef>
            </a:pPr>
            <a:r>
              <a:rPr lang="en-US" sz="900" b="0" dirty="0"/>
              <a:t>© 2014 Carnegie Mellon University</a:t>
            </a:r>
          </a:p>
          <a:p>
            <a:pPr algn="l" defTabSz="949325">
              <a:lnSpc>
                <a:spcPct val="89000"/>
              </a:lnSpc>
              <a:spcBef>
                <a:spcPct val="40000"/>
              </a:spcBef>
            </a:pPr>
            <a:r>
              <a:rPr lang="en-US" sz="800" b="0" i="1" dirty="0">
                <a:latin typeface="Times New Roman" pitchFamily="18" charset="0"/>
              </a:rPr>
              <a:t>  </a:t>
            </a:r>
          </a:p>
        </p:txBody>
      </p:sp>
      <p:sp>
        <p:nvSpPr>
          <p:cNvPr id="7189" name="Rectangle 21"/>
          <p:cNvSpPr>
            <a:spLocks noChangeArrowheads="1"/>
          </p:cNvSpPr>
          <p:nvPr/>
        </p:nvSpPr>
        <p:spPr bwMode="auto">
          <a:xfrm>
            <a:off x="6447479" y="8801677"/>
            <a:ext cx="335269" cy="22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8226" tIns="44112" rIns="88226" bIns="44112">
            <a:spAutoFit/>
          </a:bodyPr>
          <a:lstStyle/>
          <a:p>
            <a:pPr defTabSz="901700" eaLnBrk="0" hangingPunct="0">
              <a:lnSpc>
                <a:spcPct val="90000"/>
              </a:lnSpc>
              <a:spcBef>
                <a:spcPct val="0"/>
              </a:spcBef>
            </a:pPr>
            <a:fld id="{96682DAF-BC0D-4CE6-B4F0-24EEC6997256}" type="slidenum">
              <a:rPr lang="en-US" sz="1000"/>
              <a:pPr defTabSz="901700" eaLnBrk="0" hangingPunct="0">
                <a:lnSpc>
                  <a:spcPct val="90000"/>
                </a:lnSpc>
                <a:spcBef>
                  <a:spcPct val="0"/>
                </a:spcBef>
              </a:pPr>
              <a:t>‹#›</a:t>
            </a:fld>
            <a:endParaRPr lang="en-US" sz="1000"/>
          </a:p>
        </p:txBody>
      </p:sp>
      <p:sp>
        <p:nvSpPr>
          <p:cNvPr id="7190" name="Line 22"/>
          <p:cNvSpPr>
            <a:spLocks noChangeShapeType="1"/>
          </p:cNvSpPr>
          <p:nvPr/>
        </p:nvSpPr>
        <p:spPr bwMode="auto">
          <a:xfrm flipH="1">
            <a:off x="228600" y="8687534"/>
            <a:ext cx="64770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pic>
        <p:nvPicPr>
          <p:cNvPr id="7191" name="Picture 2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0350" y="8799115"/>
            <a:ext cx="3727450" cy="189020"/>
          </a:xfrm>
          <a:prstGeom prst="rect">
            <a:avLst/>
          </a:prstGeom>
          <a:noFill/>
        </p:spPr>
      </p:pic>
      <p:sp>
        <p:nvSpPr>
          <p:cNvPr id="7192" name="Rectangle 24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73088" y="296455"/>
            <a:ext cx="2703512" cy="466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949325">
              <a:lnSpc>
                <a:spcPct val="90000"/>
              </a:lnSpc>
              <a:defRPr sz="900"/>
            </a:lvl1pPr>
          </a:lstStyle>
          <a:p>
            <a:r>
              <a:rPr lang="en-US" dirty="0"/>
              <a:t>Author</a:t>
            </a:r>
          </a:p>
          <a:p>
            <a:r>
              <a:rPr lang="en-US" dirty="0"/>
              <a:t>Program</a:t>
            </a:r>
          </a:p>
        </p:txBody>
      </p:sp>
      <p:sp>
        <p:nvSpPr>
          <p:cNvPr id="7193" name="Rectangle 25"/>
          <p:cNvSpPr>
            <a:spLocks noGrp="1" noChangeArrowheads="1"/>
          </p:cNvSpPr>
          <p:nvPr>
            <p:ph type="dt" idx="1"/>
          </p:nvPr>
        </p:nvSpPr>
        <p:spPr bwMode="auto">
          <a:xfrm>
            <a:off x="3733801" y="296455"/>
            <a:ext cx="2703513" cy="466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906" tIns="0" rIns="18906" bIns="0" numCol="1" anchor="t" anchorCtr="0" compatLnSpc="1">
            <a:prstTxWarp prst="textNoShape">
              <a:avLst/>
            </a:prstTxWarp>
          </a:bodyPr>
          <a:lstStyle>
            <a:lvl1pPr algn="r" defTabSz="949325" eaLnBrk="0" hangingPunct="0">
              <a:spcBef>
                <a:spcPct val="0"/>
              </a:spcBef>
              <a:defRPr sz="1000" b="0"/>
            </a:lvl1pPr>
          </a:lstStyle>
          <a:p>
            <a:fld id="{6713317C-AE4F-304A-A417-76747B19E616}" type="datetime1">
              <a:rPr lang="en-US" smtClean="0"/>
              <a:t>9/27/21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265549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algn="l" rtl="0" fontAlgn="base">
      <a:spcBef>
        <a:spcPct val="30000"/>
      </a:spcBef>
      <a:spcAft>
        <a:spcPct val="0"/>
      </a:spcAft>
      <a:tabLst>
        <a:tab pos="292100" algn="l"/>
        <a:tab pos="571500" algn="l"/>
      </a:tabLst>
      <a:defRPr sz="10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342900" algn="l" rtl="0" fontAlgn="base">
      <a:spcBef>
        <a:spcPct val="30000"/>
      </a:spcBef>
      <a:spcAft>
        <a:spcPct val="0"/>
      </a:spcAft>
      <a:tabLst>
        <a:tab pos="292100" algn="l"/>
        <a:tab pos="571500" algn="l"/>
      </a:tabLst>
      <a:defRPr sz="10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635000" algn="l" rtl="0" fontAlgn="base">
      <a:spcBef>
        <a:spcPct val="30000"/>
      </a:spcBef>
      <a:spcAft>
        <a:spcPct val="0"/>
      </a:spcAft>
      <a:tabLst>
        <a:tab pos="292100" algn="l"/>
        <a:tab pos="571500" algn="l"/>
      </a:tabLst>
      <a:defRPr sz="10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914400" algn="l" rtl="0" fontAlgn="base">
      <a:spcBef>
        <a:spcPct val="30000"/>
      </a:spcBef>
      <a:spcAft>
        <a:spcPct val="0"/>
      </a:spcAft>
      <a:buChar char="•"/>
      <a:tabLst>
        <a:tab pos="292100" algn="l"/>
        <a:tab pos="571500" algn="l"/>
      </a:tabLst>
      <a:defRPr sz="10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tabLst>
        <a:tab pos="292100" algn="l"/>
        <a:tab pos="571500" algn="l"/>
      </a:tabLst>
      <a:defRPr sz="10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0036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666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Rectangle 12"/>
          <p:cNvSpPr>
            <a:spLocks noGrp="1" noChangeArrowheads="1"/>
          </p:cNvSpPr>
          <p:nvPr>
            <p:ph type="ctrTitle"/>
          </p:nvPr>
        </p:nvSpPr>
        <p:spPr bwMode="white">
          <a:xfrm>
            <a:off x="609600" y="1600200"/>
            <a:ext cx="7848600" cy="584763"/>
          </a:xfrm>
        </p:spPr>
        <p:txBody>
          <a:bodyPr lIns="91428" tIns="45714" rIns="91428" bIns="45714"/>
          <a:lstStyle>
            <a:lvl1pPr algn="ctr">
              <a:lnSpc>
                <a:spcPct val="10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1752600" y="2971800"/>
            <a:ext cx="5638800" cy="2667000"/>
          </a:xfrm>
        </p:spPr>
        <p:txBody>
          <a:bodyPr lIns="91428" tIns="45714" rIns="91428" bIns="45714"/>
          <a:lstStyle>
            <a:lvl1pPr algn="ctr">
              <a:spcAft>
                <a:spcPct val="0"/>
              </a:spcAft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0" name="Picture 19" title="University of Waterloo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869" y="5453198"/>
            <a:ext cx="2973214" cy="1192118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8450" y="422275"/>
            <a:ext cx="2038350" cy="56737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422275"/>
            <a:ext cx="5962650" cy="56737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chartAndTx" preserve="1">
  <p:cSld name="Title, 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22275"/>
            <a:ext cx="8153400" cy="3841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half" idx="1"/>
          </p:nvPr>
        </p:nvSpPr>
        <p:spPr>
          <a:xfrm>
            <a:off x="533400" y="1295400"/>
            <a:ext cx="4000500" cy="4800600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86300" y="1295400"/>
            <a:ext cx="4000500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Font typeface="Roboto"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Roboto"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Font typeface="Roboto"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Font typeface="Roboto"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Font typeface="Roboto"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Font typeface="Roboto"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Font typeface="Roboto"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Font typeface="Roboto"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Font typeface="Roboto"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Font typeface="Roboto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pic>
        <p:nvPicPr>
          <p:cNvPr id="14" name="Shape 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97575" y="6123033"/>
            <a:ext cx="2207824" cy="885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9578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9555" y="5670949"/>
            <a:ext cx="2831372" cy="7247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7" y="1028943"/>
            <a:ext cx="651914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5" y="4266824"/>
            <a:ext cx="5112661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6" y="2642329"/>
            <a:ext cx="1155958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38776" y="6377234"/>
            <a:ext cx="3220281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947379" y="6377234"/>
            <a:ext cx="829360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>
                <a:solidFill>
                  <a:prstClr val="black"/>
                </a:solidFill>
              </a:rPr>
              <a:t>PAGE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397164"/>
            <a:chOff x="421830" y="1342659"/>
            <a:chExt cx="10018760" cy="290558"/>
          </a:xfrm>
        </p:grpSpPr>
        <p:sp>
          <p:nvSpPr>
            <p:cNvPr id="18" name="Rectangle 17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0594" y="397164"/>
            <a:ext cx="4573407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6" y="595747"/>
            <a:ext cx="4114682" cy="1907312"/>
          </a:xfrm>
        </p:spPr>
        <p:txBody>
          <a:bodyPr lIns="0" anchor="b">
            <a:noAutofit/>
          </a:bodyPr>
          <a:lstStyle>
            <a:lvl1pPr algn="l"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6" y="4266824"/>
            <a:ext cx="4114682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6" y="2642329"/>
            <a:ext cx="1152144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397164"/>
            <a:chOff x="421830" y="1342659"/>
            <a:chExt cx="10018760" cy="290558"/>
          </a:xfrm>
        </p:grpSpPr>
        <p:sp>
          <p:nvSpPr>
            <p:cNvPr id="18" name="Rectangle 17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</p:grp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9555" y="5670949"/>
            <a:ext cx="2831372" cy="724754"/>
          </a:xfrm>
          <a:prstGeom prst="rect">
            <a:avLst/>
          </a:prstGeom>
        </p:spPr>
      </p:pic>
      <p:sp>
        <p:nvSpPr>
          <p:cNvPr id="15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38776" y="6377234"/>
            <a:ext cx="3220281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947379" y="6377234"/>
            <a:ext cx="829360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>
                <a:solidFill>
                  <a:prstClr val="black"/>
                </a:solidFill>
              </a:rPr>
              <a:t>PAGE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9555" y="5680659"/>
            <a:ext cx="2770751" cy="7176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7" y="1028943"/>
            <a:ext cx="651914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6" y="4266824"/>
            <a:ext cx="4114682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5" y="2642329"/>
            <a:ext cx="1152144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0" y="0"/>
            <a:ext cx="9144000" cy="397164"/>
            <a:chOff x="421830" y="1342659"/>
            <a:chExt cx="10018760" cy="290558"/>
          </a:xfrm>
        </p:grpSpPr>
        <p:sp>
          <p:nvSpPr>
            <p:cNvPr id="5" name="Rectangle 4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</p:grpSp>
      <p:sp>
        <p:nvSpPr>
          <p:cNvPr id="16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38776" y="6377234"/>
            <a:ext cx="3220281" cy="25033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prstClr val="white"/>
                </a:solidFill>
              </a:rPr>
              <a:t>PRESENTATION TITLE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8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947379" y="6377234"/>
            <a:ext cx="829360" cy="25033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prstClr val="white"/>
                </a:solidFill>
              </a:rPr>
              <a:t>PAGE </a:t>
            </a:r>
            <a:fld id="{93005692-73BE-493E-93AB-ECD6027A765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ack 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0594" y="397164"/>
            <a:ext cx="4573407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9556" y="595747"/>
            <a:ext cx="4114682" cy="1907312"/>
          </a:xfrm>
        </p:spPr>
        <p:txBody>
          <a:bodyPr lIns="0" anchor="b">
            <a:noAutofit/>
          </a:bodyPr>
          <a:lstStyle>
            <a:lvl1pPr algn="l"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9556" y="4266824"/>
            <a:ext cx="4114682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9555" y="2642329"/>
            <a:ext cx="1152144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0" y="0"/>
            <a:ext cx="9144000" cy="397164"/>
            <a:chOff x="421830" y="1342659"/>
            <a:chExt cx="10018760" cy="290558"/>
          </a:xfrm>
        </p:grpSpPr>
        <p:sp>
          <p:nvSpPr>
            <p:cNvPr id="20" name="Rectangle 19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</p:grp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9555" y="5680659"/>
            <a:ext cx="2770751" cy="717639"/>
          </a:xfrm>
          <a:prstGeom prst="rect">
            <a:avLst/>
          </a:prstGeom>
        </p:spPr>
      </p:pic>
      <p:sp>
        <p:nvSpPr>
          <p:cNvPr id="16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38776" y="6377234"/>
            <a:ext cx="3220281" cy="25033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prstClr val="white"/>
                </a:solidFill>
              </a:rPr>
              <a:t>PRESENTATION TITLE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947379" y="6377234"/>
            <a:ext cx="829360" cy="25033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prstClr val="white"/>
                </a:solidFill>
              </a:rPr>
              <a:t>PAGE </a:t>
            </a:r>
            <a:fld id="{93005692-73BE-493E-93AB-ECD6027A765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B0C9-B47E-4B33-A656-C78D1805DA95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555773" y="685060"/>
            <a:ext cx="1065644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0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1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681169" y="685060"/>
            <a:ext cx="1065644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0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2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7806565" y="685060"/>
            <a:ext cx="1065644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3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8C228CE-C572-4AF5-9728-AA6E475873DD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4914" y="434111"/>
            <a:ext cx="5284561" cy="895927"/>
          </a:xfrm>
        </p:spPr>
        <p:txBody>
          <a:bodyPr tIns="182880"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913" y="1709741"/>
            <a:ext cx="7049630" cy="2852737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913" y="4589466"/>
            <a:ext cx="704963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D43AC-4B94-471D-A170-0D88FCD1FB54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_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392" y="1692454"/>
            <a:ext cx="5200134" cy="13310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0392" y="3727927"/>
            <a:ext cx="6577965" cy="1212056"/>
          </a:xfrm>
        </p:spPr>
        <p:txBody>
          <a:bodyPr anchor="b">
            <a:noAutofit/>
          </a:bodyPr>
          <a:lstStyle>
            <a:lvl1pPr algn="l">
              <a:defRPr sz="40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 OPTION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720392" y="4947816"/>
            <a:ext cx="6577965" cy="666549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FF9E2-52BD-4C8D-9C57-79F661DB94A1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397164"/>
            <a:chOff x="421830" y="1342659"/>
            <a:chExt cx="10018760" cy="290558"/>
          </a:xfrm>
        </p:grpSpPr>
        <p:sp>
          <p:nvSpPr>
            <p:cNvPr id="17" name="Rectangle 16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914" y="434111"/>
            <a:ext cx="8677297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913" y="1413164"/>
            <a:ext cx="4190141" cy="4590472"/>
          </a:xfrm>
        </p:spPr>
        <p:txBody>
          <a:bodyPr/>
          <a:lstStyle>
            <a:lvl1pPr marL="288918" indent="-288918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783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2971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160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349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8245" y="1413164"/>
            <a:ext cx="4243965" cy="4590472"/>
          </a:xfrm>
        </p:spPr>
        <p:txBody>
          <a:bodyPr/>
          <a:lstStyle>
            <a:lvl1pPr marL="288918" indent="-288918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783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2971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160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349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881F3-AB4F-4026-8B03-DBF7475676B1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912" y="1396192"/>
            <a:ext cx="4214718" cy="670270"/>
          </a:xfrm>
        </p:spPr>
        <p:txBody>
          <a:bodyPr anchor="b">
            <a:noAutofit/>
          </a:bodyPr>
          <a:lstStyle>
            <a:lvl1pPr marL="0" indent="0">
              <a:buNone/>
              <a:defRPr sz="2800" b="1" baseline="0">
                <a:latin typeface="+mn-lt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912" y="2184402"/>
            <a:ext cx="4214718" cy="3846945"/>
          </a:xfrm>
        </p:spPr>
        <p:txBody>
          <a:bodyPr>
            <a:normAutofit/>
          </a:bodyPr>
          <a:lstStyle>
            <a:lvl1pPr marL="288918" indent="-288918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783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2971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160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349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7115" y="1396192"/>
            <a:ext cx="4195094" cy="670270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+mn-lt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7115" y="2184402"/>
            <a:ext cx="4195094" cy="3846945"/>
          </a:xfrm>
        </p:spPr>
        <p:txBody>
          <a:bodyPr>
            <a:normAutofit/>
          </a:bodyPr>
          <a:lstStyle>
            <a:lvl1pPr marL="288918" indent="-288918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783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2971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160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349" indent="-228594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194914" y="434111"/>
            <a:ext cx="8677297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F432B-3FBE-4889-963D-BF97BFBB7D3F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CCC04-1E76-41EE-A8AC-75AD85313D09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74A9E-84AC-4661-9381-CC35B09E47F7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NoBkg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829F-8847-4C2A-8DD0-690EAD78E53F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47555" y="1237675"/>
            <a:ext cx="3248891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15710" y="6335312"/>
            <a:ext cx="885836" cy="250337"/>
          </a:xfrm>
        </p:spPr>
        <p:txBody>
          <a:bodyPr/>
          <a:lstStyle/>
          <a:p>
            <a:fld id="{5FDFC970-B950-4395-A833-47227D4A68CA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947556" y="2244437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2947556" y="4668983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495300" y="2420360"/>
            <a:ext cx="8153400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2947556" y="4784728"/>
            <a:ext cx="3248891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 with Pho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62714" y="495661"/>
            <a:ext cx="4080486" cy="575736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0773" y="1237675"/>
            <a:ext cx="3248891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19711" y="6335312"/>
            <a:ext cx="885836" cy="250337"/>
          </a:xfrm>
        </p:spPr>
        <p:txBody>
          <a:bodyPr/>
          <a:lstStyle/>
          <a:p>
            <a:fld id="{5FDFC970-B950-4395-A833-47227D4A68CA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4913" y="6335312"/>
            <a:ext cx="2915434" cy="250337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359727" y="6335312"/>
            <a:ext cx="975205" cy="250337"/>
          </a:xfr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408708" y="2409026"/>
            <a:ext cx="3713021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640773" y="4784728"/>
            <a:ext cx="3248891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40774" y="2244437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640774" y="4668983"/>
            <a:ext cx="3248891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163243" y="3461559"/>
            <a:ext cx="6803231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4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695" y="2382984"/>
            <a:ext cx="8677297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07154" y="6335312"/>
            <a:ext cx="885836" cy="250337"/>
          </a:xfrm>
        </p:spPr>
        <p:txBody>
          <a:bodyPr/>
          <a:lstStyle/>
          <a:p>
            <a:fld id="{5FDFC970-B950-4395-A833-47227D4A68CA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163243" y="3461559"/>
            <a:ext cx="6803231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4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695" y="2382984"/>
            <a:ext cx="8677297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07154" y="6335312"/>
            <a:ext cx="885836" cy="250337"/>
          </a:xfrm>
        </p:spPr>
        <p:txBody>
          <a:bodyPr/>
          <a:lstStyle/>
          <a:p>
            <a:fld id="{5FDFC970-B950-4395-A833-47227D4A68CA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163243" y="3461559"/>
            <a:ext cx="6803231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4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695" y="2382984"/>
            <a:ext cx="8677297" cy="1046019"/>
          </a:xfrm>
        </p:spPr>
        <p:txBody>
          <a:bodyPr anchor="b">
            <a:normAutofit/>
          </a:bodyPr>
          <a:lstStyle>
            <a:lvl1pPr algn="ctr">
              <a:defRPr sz="6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007154" y="6335312"/>
            <a:ext cx="885836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DFC970-B950-4395-A833-47227D4A68CA}" type="datetime1">
              <a:rPr lang="en-US" smtClean="0">
                <a:solidFill>
                  <a:prstClr val="white"/>
                </a:solidFill>
              </a:rPr>
              <a:pPr/>
              <a:t>9/27/21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prstClr val="white"/>
                </a:solidFill>
              </a:rPr>
              <a:t>PRESENTATION TITLE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prstClr val="white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title="University of Waterlo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865" y="546789"/>
            <a:ext cx="6400271" cy="41571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2920" y="4581239"/>
            <a:ext cx="8158163" cy="1597891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cap="all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60D7-90CE-4513-A3CE-C070B9421917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9144000" cy="397164"/>
            <a:chOff x="421830" y="1342659"/>
            <a:chExt cx="10018760" cy="290558"/>
          </a:xfrm>
        </p:grpSpPr>
        <p:sp>
          <p:nvSpPr>
            <p:cNvPr id="12" name="Rectangle 11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8D4B-3D0A-49AB-8EA2-2DC8CB4594DB}" type="datetime1">
              <a:rPr lang="en-US" smtClean="0">
                <a:solidFill>
                  <a:prstClr val="black"/>
                </a:solidFill>
              </a:rPr>
              <a:pPr/>
              <a:t>9/27/21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9" name="Picture 8" title="University of Waterloo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5" t="13985" r="13985" b="13985"/>
          <a:stretch/>
        </p:blipFill>
        <p:spPr bwMode="gray">
          <a:xfrm>
            <a:off x="2257998" y="1122373"/>
            <a:ext cx="4628005" cy="30059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0" name="Group 9"/>
          <p:cNvGrpSpPr/>
          <p:nvPr userDrawn="1"/>
        </p:nvGrpSpPr>
        <p:grpSpPr>
          <a:xfrm>
            <a:off x="0" y="0"/>
            <a:ext cx="9144000" cy="397164"/>
            <a:chOff x="421830" y="1342659"/>
            <a:chExt cx="10018760" cy="290558"/>
          </a:xfrm>
        </p:grpSpPr>
        <p:sp>
          <p:nvSpPr>
            <p:cNvPr id="12" name="Rectangle 11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492920" y="4581239"/>
            <a:ext cx="8158163" cy="1597891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cap="all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295400"/>
            <a:ext cx="4000500" cy="4800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300" y="1295400"/>
            <a:ext cx="4000500" cy="4800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4785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17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9"/>
          <p:cNvSpPr>
            <a:spLocks noGrp="1" noChangeArrowheads="1"/>
          </p:cNvSpPr>
          <p:nvPr>
            <p:ph type="body" idx="1"/>
          </p:nvPr>
        </p:nvSpPr>
        <p:spPr bwMode="gray">
          <a:xfrm>
            <a:off x="533400" y="1295400"/>
            <a:ext cx="81534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422275"/>
            <a:ext cx="8153400" cy="38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5" name="Rectangle 11"/>
          <p:cNvSpPr>
            <a:spLocks noChangeArrowheads="1"/>
          </p:cNvSpPr>
          <p:nvPr/>
        </p:nvSpPr>
        <p:spPr bwMode="ltGray">
          <a:xfrm>
            <a:off x="7823200" y="6430963"/>
            <a:ext cx="838200" cy="16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>
            <a:spAutoFit/>
          </a:bodyPr>
          <a:lstStyle/>
          <a:p>
            <a:pPr algn="r" eaLnBrk="0" hangingPunct="0">
              <a:lnSpc>
                <a:spcPts val="1300"/>
              </a:lnSpc>
              <a:spcBef>
                <a:spcPct val="0"/>
              </a:spcBef>
            </a:pPr>
            <a:fld id="{5AA1AC9C-678F-4F94-BEAA-24498E25E435}" type="slidenum">
              <a:rPr lang="en-US" sz="800">
                <a:solidFill>
                  <a:schemeClr val="bg1"/>
                </a:solidFill>
              </a:rPr>
              <a:pPr algn="r" eaLnBrk="0" hangingPunct="0">
                <a:lnSpc>
                  <a:spcPts val="1300"/>
                </a:lnSpc>
                <a:spcBef>
                  <a:spcPct val="0"/>
                </a:spcBef>
              </a:pPr>
              <a:t>‹#›</a:t>
            </a:fld>
            <a:endParaRPr lang="en-US" sz="800">
              <a:solidFill>
                <a:schemeClr val="bg1"/>
              </a:solidFill>
            </a:endParaRPr>
          </a:p>
        </p:txBody>
      </p:sp>
      <p:pic>
        <p:nvPicPr>
          <p:cNvPr id="9" name="Picture 8" title="University of Waterloo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7" y="6196635"/>
            <a:ext cx="1649483" cy="661365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8588926" y="6400800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570B5B2-E8BD-DE48-B322-F26B2C8EAB5B}" type="slidenum">
              <a:rPr lang="en-US" sz="1400" b="0" smtClean="0"/>
              <a:t>‹#›</a:t>
            </a:fld>
            <a:endParaRPr lang="en-US" b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1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2" r:id="rId14"/>
  </p:sldLayoutIdLst>
  <p:transition/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charset="0"/>
        </a:defRPr>
      </a:lvl9pPr>
    </p:titleStyle>
    <p:bodyStyle>
      <a:lvl1pPr algn="l" rtl="0" eaLnBrk="1" fontAlgn="base" hangingPunct="1">
        <a:lnSpc>
          <a:spcPct val="95000"/>
        </a:lnSpc>
        <a:spcBef>
          <a:spcPct val="0"/>
        </a:spcBef>
        <a:spcAft>
          <a:spcPct val="25000"/>
        </a:spcAft>
        <a:buSzPct val="70000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284163" indent="-169863" algn="l" rtl="0" eaLnBrk="1" fontAlgn="base" hangingPunct="1">
        <a:lnSpc>
          <a:spcPct val="95000"/>
        </a:lnSpc>
        <a:spcBef>
          <a:spcPct val="0"/>
        </a:spcBef>
        <a:spcAft>
          <a:spcPct val="25000"/>
        </a:spcAft>
        <a:buFont typeface="Times" pitchFamily="1" charset="0"/>
        <a:buChar char="•"/>
        <a:defRPr>
          <a:solidFill>
            <a:srgbClr val="3C4F82"/>
          </a:solidFill>
          <a:latin typeface="+mn-lt"/>
        </a:defRPr>
      </a:lvl2pPr>
      <a:lvl3pPr marL="576263" indent="-179388" algn="l" rtl="0" eaLnBrk="1" fontAlgn="base" hangingPunct="1">
        <a:lnSpc>
          <a:spcPct val="95000"/>
        </a:lnSpc>
        <a:spcBef>
          <a:spcPct val="0"/>
        </a:spcBef>
        <a:spcAft>
          <a:spcPct val="25000"/>
        </a:spcAft>
        <a:buFont typeface="Times" pitchFamily="1" charset="0"/>
        <a:buChar char="–"/>
        <a:defRPr>
          <a:solidFill>
            <a:srgbClr val="3C4F82"/>
          </a:solidFill>
          <a:latin typeface="+mn-lt"/>
        </a:defRPr>
      </a:lvl3pPr>
      <a:lvl4pPr marL="858838" indent="-168275" algn="l" rtl="0" eaLnBrk="1" fontAlgn="base" hangingPunct="1">
        <a:lnSpc>
          <a:spcPct val="95000"/>
        </a:lnSpc>
        <a:spcBef>
          <a:spcPct val="0"/>
        </a:spcBef>
        <a:spcAft>
          <a:spcPct val="25000"/>
        </a:spcAft>
        <a:buChar char="•"/>
        <a:defRPr>
          <a:solidFill>
            <a:srgbClr val="727272"/>
          </a:solidFill>
          <a:latin typeface="+mn-lt"/>
        </a:defRPr>
      </a:lvl4pPr>
      <a:lvl5pPr marL="1143000" indent="-169863" algn="l" rtl="0" eaLnBrk="1" fontAlgn="base" hangingPunct="1">
        <a:lnSpc>
          <a:spcPct val="95000"/>
        </a:lnSpc>
        <a:spcBef>
          <a:spcPct val="0"/>
        </a:spcBef>
        <a:spcAft>
          <a:spcPct val="25000"/>
        </a:spcAft>
        <a:buFont typeface="Times" pitchFamily="1" charset="0"/>
        <a:buChar char="–"/>
        <a:defRPr>
          <a:solidFill>
            <a:srgbClr val="727272"/>
          </a:solidFill>
          <a:latin typeface="+mn-lt"/>
        </a:defRPr>
      </a:lvl5pPr>
      <a:lvl6pPr marL="1600200" indent="-169863" algn="l" rtl="0" eaLnBrk="1" fontAlgn="base" hangingPunct="1">
        <a:lnSpc>
          <a:spcPct val="95000"/>
        </a:lnSpc>
        <a:spcBef>
          <a:spcPct val="0"/>
        </a:spcBef>
        <a:spcAft>
          <a:spcPct val="25000"/>
        </a:spcAft>
        <a:buFont typeface="Times" pitchFamily="1" charset="0"/>
        <a:buChar char="–"/>
        <a:defRPr>
          <a:solidFill>
            <a:srgbClr val="727272"/>
          </a:solidFill>
          <a:latin typeface="+mn-lt"/>
        </a:defRPr>
      </a:lvl6pPr>
      <a:lvl7pPr marL="2057400" indent="-169863" algn="l" rtl="0" eaLnBrk="1" fontAlgn="base" hangingPunct="1">
        <a:lnSpc>
          <a:spcPct val="95000"/>
        </a:lnSpc>
        <a:spcBef>
          <a:spcPct val="0"/>
        </a:spcBef>
        <a:spcAft>
          <a:spcPct val="25000"/>
        </a:spcAft>
        <a:buFont typeface="Times" pitchFamily="1" charset="0"/>
        <a:buChar char="–"/>
        <a:defRPr>
          <a:solidFill>
            <a:srgbClr val="727272"/>
          </a:solidFill>
          <a:latin typeface="+mn-lt"/>
        </a:defRPr>
      </a:lvl7pPr>
      <a:lvl8pPr marL="2514600" indent="-169863" algn="l" rtl="0" eaLnBrk="1" fontAlgn="base" hangingPunct="1">
        <a:lnSpc>
          <a:spcPct val="95000"/>
        </a:lnSpc>
        <a:spcBef>
          <a:spcPct val="0"/>
        </a:spcBef>
        <a:spcAft>
          <a:spcPct val="25000"/>
        </a:spcAft>
        <a:buFont typeface="Times" pitchFamily="1" charset="0"/>
        <a:buChar char="–"/>
        <a:defRPr>
          <a:solidFill>
            <a:srgbClr val="727272"/>
          </a:solidFill>
          <a:latin typeface="+mn-lt"/>
        </a:defRPr>
      </a:lvl8pPr>
      <a:lvl9pPr marL="2971800" indent="-169863" algn="l" rtl="0" eaLnBrk="1" fontAlgn="base" hangingPunct="1">
        <a:lnSpc>
          <a:spcPct val="95000"/>
        </a:lnSpc>
        <a:spcBef>
          <a:spcPct val="0"/>
        </a:spcBef>
        <a:spcAft>
          <a:spcPct val="25000"/>
        </a:spcAft>
        <a:buFont typeface="Times" pitchFamily="1" charset="0"/>
        <a:buChar char="–"/>
        <a:defRPr>
          <a:solidFill>
            <a:srgbClr val="72727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6827793" y="6147742"/>
            <a:ext cx="2060466" cy="52742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914" y="434111"/>
            <a:ext cx="8677297" cy="895927"/>
          </a:xfrm>
          <a:prstGeom prst="rect">
            <a:avLst/>
          </a:prstGeom>
        </p:spPr>
        <p:txBody>
          <a:bodyPr vert="horz" lIns="91440" tIns="9144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913" y="1413166"/>
            <a:ext cx="8677297" cy="459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88564" y="6335312"/>
            <a:ext cx="1003664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FDFC970-B950-4395-A833-47227D4A68CA}" type="datetime1">
              <a:rPr lang="en-US" b="0" smtClean="0">
                <a:solidFill>
                  <a:prstClr val="black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9/27/21</a:t>
            </a:fld>
            <a:endParaRPr lang="en-US" b="0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913" y="6335312"/>
            <a:ext cx="3919888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b="0">
                <a:solidFill>
                  <a:prstClr val="black"/>
                </a:solidFill>
              </a:rPr>
              <a:t>PRESENTATION TITLE</a:t>
            </a:r>
            <a:endParaRPr lang="en-US" b="0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0999" y="6335312"/>
            <a:ext cx="877711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b="0" dirty="0">
                <a:solidFill>
                  <a:prstClr val="black"/>
                </a:solidFill>
              </a:rPr>
              <a:t>PAGE  </a:t>
            </a:r>
            <a:fld id="{93005692-73BE-493E-93AB-ECD6027A7652}" type="slidenum">
              <a:rPr lang="en-US" b="0" smtClean="0">
                <a:solidFill>
                  <a:prstClr val="black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b="0" dirty="0">
              <a:solidFill>
                <a:prstClr val="black"/>
              </a:solidFill>
            </a:endParaRP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0" y="0"/>
            <a:ext cx="9144000" cy="397164"/>
            <a:chOff x="421830" y="1342659"/>
            <a:chExt cx="10018760" cy="290558"/>
          </a:xfrm>
        </p:grpSpPr>
        <p:sp>
          <p:nvSpPr>
            <p:cNvPr id="16" name="Rectangle 15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089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377" rtl="0" eaLnBrk="1" latinLnBrk="0" hangingPunct="1">
        <a:lnSpc>
          <a:spcPct val="85000"/>
        </a:lnSpc>
        <a:spcBef>
          <a:spcPct val="0"/>
        </a:spcBef>
        <a:buNone/>
        <a:defRPr sz="3600" b="0" kern="1200" spc="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918" indent="-288918" algn="l" defTabSz="914377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/library/unittest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/library/re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ece.uwaterloo.ca/~agurfink/ece650/tutorial/2019/08/25/virtualenv-intro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python.org/tutorial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ourses.cs.washington.edu/courses/cse140/13wi/calendar/lecturelist.html" TargetMode="External"/><Relationship Id="rId4" Type="http://schemas.openxmlformats.org/officeDocument/2006/relationships/hyperlink" Target="http://www.greenteapress.com/thinkpython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ythontutor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hyperlink" Target="https://ipython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ECE 650</a:t>
            </a:r>
          </a:p>
          <a:p>
            <a:r>
              <a:rPr lang="en-US" dirty="0"/>
              <a:t>Methods &amp; Tools for Software Engineering (MTSE)</a:t>
            </a:r>
          </a:p>
          <a:p>
            <a:r>
              <a:rPr lang="en-US" dirty="0"/>
              <a:t>Fall 2020</a:t>
            </a:r>
          </a:p>
          <a:p>
            <a:endParaRPr lang="en-US" dirty="0"/>
          </a:p>
          <a:p>
            <a:r>
              <a:rPr lang="en-US" dirty="0"/>
              <a:t>Prof. Vijay Ganesh</a:t>
            </a:r>
          </a:p>
        </p:txBody>
      </p:sp>
    </p:spTree>
    <p:extLst>
      <p:ext uri="{BB962C8B-B14F-4D97-AF65-F5344CB8AC3E}">
        <p14:creationId xmlns:p14="http://schemas.microsoft.com/office/powerpoint/2010/main" val="49797007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B76A7-83C1-0D4D-A50F-0315B2684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553998"/>
          </a:xfrm>
        </p:spPr>
        <p:txBody>
          <a:bodyPr/>
          <a:lstStyle/>
          <a:p>
            <a:r>
              <a:rPr lang="en-US" dirty="0"/>
              <a:t>CALCULATOR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D6366-9242-D049-8ECA-D159D439B7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5447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Suggested Design </a:t>
            </a:r>
            <a:r>
              <a:rPr lang="en-US" dirty="0"/>
              <a:t>for A1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 Parser</a:t>
            </a:r>
          </a:p>
          <a:p>
            <a:pPr lvl="1"/>
            <a:r>
              <a:rPr lang="en-US" dirty="0"/>
              <a:t>input: line of text</a:t>
            </a:r>
          </a:p>
          <a:p>
            <a:pPr lvl="1"/>
            <a:r>
              <a:rPr lang="en-US" dirty="0"/>
              <a:t>output: command or error</a:t>
            </a:r>
          </a:p>
          <a:p>
            <a:r>
              <a:rPr lang="en-US" dirty="0"/>
              <a:t>Street Database</a:t>
            </a:r>
          </a:p>
          <a:p>
            <a:pPr lvl="1"/>
            <a:r>
              <a:rPr lang="en-US" dirty="0"/>
              <a:t>a list of streets and their line segments</a:t>
            </a:r>
          </a:p>
          <a:p>
            <a:pPr lvl="1"/>
            <a:r>
              <a:rPr lang="en-US" dirty="0"/>
              <a:t>interface: add/delete/change/check street</a:t>
            </a:r>
          </a:p>
          <a:p>
            <a:r>
              <a:rPr lang="en-US" dirty="0"/>
              <a:t>Graph</a:t>
            </a:r>
          </a:p>
          <a:p>
            <a:pPr lvl="1"/>
            <a:r>
              <a:rPr lang="en-US" dirty="0"/>
              <a:t>a store for edges and vertices</a:t>
            </a:r>
          </a:p>
          <a:p>
            <a:r>
              <a:rPr lang="en-US" dirty="0"/>
              <a:t>Graph Generator</a:t>
            </a:r>
          </a:p>
          <a:p>
            <a:pPr lvl="1"/>
            <a:r>
              <a:rPr lang="en-US" dirty="0"/>
              <a:t>input: Street Database</a:t>
            </a:r>
          </a:p>
          <a:p>
            <a:pPr lvl="1"/>
            <a:r>
              <a:rPr lang="en-US" dirty="0"/>
              <a:t>output: Graph</a:t>
            </a:r>
          </a:p>
          <a:p>
            <a:r>
              <a:rPr lang="en-US" dirty="0"/>
              <a:t>Graph Printer</a:t>
            </a:r>
          </a:p>
          <a:p>
            <a:pPr lvl="1"/>
            <a:r>
              <a:rPr lang="en-US" dirty="0"/>
              <a:t>input: a graph</a:t>
            </a:r>
          </a:p>
          <a:p>
            <a:pPr lvl="1"/>
            <a:r>
              <a:rPr lang="en-US" dirty="0"/>
              <a:t>output: a graph in the output format of A1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548691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>
                <a:solidFill>
                  <a:schemeClr val="accent2">
                    <a:lumMod val="50000"/>
                  </a:schemeClr>
                </a:solidFill>
              </a:rPr>
              <a:t>unit test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exercises a unit of functionality to test its behavior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i="1" dirty="0">
                <a:solidFill>
                  <a:schemeClr val="accent2">
                    <a:lumMod val="50000"/>
                  </a:schemeClr>
                </a:solidFill>
              </a:rPr>
              <a:t>unit test framework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provides a standard mechanism for</a:t>
            </a:r>
          </a:p>
          <a:p>
            <a:pPr lvl="1"/>
            <a:r>
              <a:rPr lang="en-US" dirty="0"/>
              <a:t>specifying a test (setup, execution, expected result, teardown)</a:t>
            </a:r>
          </a:p>
          <a:p>
            <a:pPr lvl="1"/>
            <a:r>
              <a:rPr lang="en-US" dirty="0"/>
              <a:t>executing a test</a:t>
            </a:r>
          </a:p>
          <a:p>
            <a:pPr lvl="1"/>
            <a:r>
              <a:rPr lang="en-US" dirty="0"/>
              <a:t>generating test reports</a:t>
            </a:r>
          </a:p>
          <a:p>
            <a:endParaRPr lang="en-US" dirty="0"/>
          </a:p>
          <a:p>
            <a:r>
              <a:rPr lang="en-US" dirty="0"/>
              <a:t>Python includes a Unit Test framework called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unittest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dirty="0">
                <a:hlinkClick r:id="rId2"/>
              </a:rPr>
              <a:t>https://docs.python.org/2/library/unittest.html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It is important to design your code with testing in mind</a:t>
            </a:r>
          </a:p>
          <a:p>
            <a:pPr lvl="1"/>
            <a:r>
              <a:rPr lang="en-US" dirty="0"/>
              <a:t>e.g., a code that simply reads and writes to standard input and output is harder to test than code that provides a more structured interaction</a:t>
            </a:r>
          </a:p>
        </p:txBody>
      </p:sp>
    </p:spTree>
    <p:extLst>
      <p:ext uri="{BB962C8B-B14F-4D97-AF65-F5344CB8AC3E}">
        <p14:creationId xmlns:p14="http://schemas.microsoft.com/office/powerpoint/2010/main" val="83174024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Unit Test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600200"/>
            <a:ext cx="7370547" cy="4013766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 bwMode="auto">
          <a:xfrm>
            <a:off x="1905000" y="921757"/>
            <a:ext cx="2057400" cy="533400"/>
          </a:xfrm>
          <a:prstGeom prst="wedgeRectCallout">
            <a:avLst>
              <a:gd name="adj1" fmla="val -43055"/>
              <a:gd name="adj2" fmla="val 79225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/>
              <a:t>include module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7" name="Rectangular Callout 6"/>
          <p:cNvSpPr/>
          <p:nvPr/>
        </p:nvSpPr>
        <p:spPr bwMode="auto">
          <a:xfrm>
            <a:off x="4447273" y="951493"/>
            <a:ext cx="2057400" cy="842886"/>
          </a:xfrm>
          <a:prstGeom prst="wedgeRectCallout">
            <a:avLst>
              <a:gd name="adj1" fmla="val -35963"/>
              <a:gd name="adj2" fmla="val 66111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/>
              <a:t>A test case is a collection of tests 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8" name="Rectangular Callout 7"/>
          <p:cNvSpPr/>
          <p:nvPr/>
        </p:nvSpPr>
        <p:spPr bwMode="auto">
          <a:xfrm>
            <a:off x="6629400" y="1372936"/>
            <a:ext cx="1988020" cy="842886"/>
          </a:xfrm>
          <a:prstGeom prst="wedgeRectCallout">
            <a:avLst>
              <a:gd name="adj1" fmla="val -175443"/>
              <a:gd name="adj2" fmla="val 83422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/>
              <a:t>A method is </a:t>
            </a:r>
            <a:r>
              <a:rPr lang="en-US" b="0"/>
              <a:t>a test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ectangular Callout 8"/>
          <p:cNvSpPr/>
          <p:nvPr/>
        </p:nvSpPr>
        <p:spPr bwMode="auto">
          <a:xfrm>
            <a:off x="6447929" y="2436601"/>
            <a:ext cx="2232386" cy="1213764"/>
          </a:xfrm>
          <a:prstGeom prst="wedgeRectCallout">
            <a:avLst>
              <a:gd name="adj1" fmla="val -114438"/>
              <a:gd name="adj2" fmla="val 39342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/>
              <a:t>Calls to </a:t>
            </a:r>
            <a:r>
              <a:rPr lang="en-US" b="0" dirty="0" err="1">
                <a:latin typeface="Consolas" charset="0"/>
                <a:ea typeface="Consolas" charset="0"/>
                <a:cs typeface="Consolas" charset="0"/>
              </a:rPr>
              <a:t>assertXXX</a:t>
            </a:r>
            <a:r>
              <a:rPr lang="en-US" b="0" dirty="0">
                <a:latin typeface="Consolas" charset="0"/>
                <a:ea typeface="Consolas" charset="0"/>
                <a:cs typeface="Consolas" charset="0"/>
              </a:rPr>
              <a:t>() </a:t>
            </a:r>
            <a:r>
              <a:rPr lang="en-US" b="0" dirty="0"/>
              <a:t>methods indicate test results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0" name="Rectangular Callout 9"/>
          <p:cNvSpPr/>
          <p:nvPr/>
        </p:nvSpPr>
        <p:spPr bwMode="auto">
          <a:xfrm>
            <a:off x="5791200" y="5152127"/>
            <a:ext cx="2232386" cy="1213764"/>
          </a:xfrm>
          <a:prstGeom prst="wedgeRectCallout">
            <a:avLst>
              <a:gd name="adj1" fmla="val -150170"/>
              <a:gd name="adj2" fmla="val -19164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/>
              <a:t>Entry point for the test when ran from command line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3370251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for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Factor the program into meaningful units / components</a:t>
            </a:r>
          </a:p>
          <a:p>
            <a:pPr lvl="1"/>
            <a:r>
              <a:rPr lang="en-US" dirty="0"/>
              <a:t>e.g., parser, command processor, components, data structures, etc.</a:t>
            </a:r>
          </a:p>
          <a:p>
            <a:pPr lvl="1"/>
            <a:endParaRPr lang="en-US" dirty="0"/>
          </a:p>
          <a:p>
            <a:r>
              <a:rPr lang="en-US" dirty="0"/>
              <a:t>Each unit should have a well-defined specification</a:t>
            </a:r>
          </a:p>
          <a:p>
            <a:pPr lvl="1"/>
            <a:r>
              <a:rPr lang="en-US" dirty="0"/>
              <a:t>what are legal inputs</a:t>
            </a:r>
          </a:p>
          <a:p>
            <a:pPr lvl="1"/>
            <a:r>
              <a:rPr lang="en-US" dirty="0"/>
              <a:t>what are legal outputs</a:t>
            </a:r>
          </a:p>
          <a:p>
            <a:pPr lvl="1"/>
            <a:r>
              <a:rPr lang="en-US" dirty="0"/>
              <a:t>how inputs and outputs are passed around</a:t>
            </a:r>
          </a:p>
          <a:p>
            <a:pPr lvl="1"/>
            <a:endParaRPr lang="en-US" dirty="0"/>
          </a:p>
          <a:p>
            <a:r>
              <a:rPr lang="en-US" dirty="0"/>
              <a:t>Avoid monolithic design that reads standard input and writes standard output</a:t>
            </a:r>
          </a:p>
          <a:p>
            <a:endParaRPr lang="en-US" dirty="0"/>
          </a:p>
          <a:p>
            <a:r>
              <a:rPr lang="en-US" dirty="0"/>
              <a:t>Good design requires more work </a:t>
            </a:r>
          </a:p>
          <a:p>
            <a:pPr lvl="1"/>
            <a:r>
              <a:rPr lang="en-US" dirty="0"/>
              <a:t>additional functionality specifically for testing / debugging purposes</a:t>
            </a:r>
          </a:p>
          <a:p>
            <a:pPr lvl="1"/>
            <a:r>
              <a:rPr lang="en-US" dirty="0"/>
              <a:t>but ultimately will save time of the overall development</a:t>
            </a:r>
          </a:p>
        </p:txBody>
      </p:sp>
    </p:spTree>
    <p:extLst>
      <p:ext uri="{BB962C8B-B14F-4D97-AF65-F5344CB8AC3E}">
        <p14:creationId xmlns:p14="http://schemas.microsoft.com/office/powerpoint/2010/main" val="147974127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coverage.py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>
                <a:solidFill>
                  <a:schemeClr val="accent2">
                    <a:lumMod val="50000"/>
                  </a:schemeClr>
                </a:solidFill>
              </a:rPr>
              <a:t>test coverage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is a metric identifying how much of a program has been executed by a given test (or a set of </a:t>
            </a:r>
            <a:r>
              <a:rPr lang="en-US" dirty="0" err="1"/>
              <a:t>inpiuts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e.g., #statements executed / # total statements</a:t>
            </a:r>
          </a:p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S</a:t>
            </a:r>
            <a:r>
              <a:rPr lang="en-US" i="1" dirty="0">
                <a:solidFill>
                  <a:schemeClr val="accent2">
                    <a:lumMod val="50000"/>
                  </a:schemeClr>
                </a:solidFill>
              </a:rPr>
              <a:t>tatement coverage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/>
              <a:t>measures the number of statements executed</a:t>
            </a:r>
          </a:p>
          <a:p>
            <a:r>
              <a:rPr lang="en-US" i="1" dirty="0">
                <a:solidFill>
                  <a:schemeClr val="accent2">
                    <a:lumMod val="50000"/>
                  </a:schemeClr>
                </a:solidFill>
              </a:rPr>
              <a:t>Branch coverage</a:t>
            </a:r>
            <a:r>
              <a:rPr lang="en-US" dirty="0"/>
              <a:t>, in addition, measures the number of branches taken</a:t>
            </a:r>
          </a:p>
          <a:p>
            <a:pPr lvl="1"/>
            <a:r>
              <a:rPr lang="en-US" dirty="0"/>
              <a:t>a branch is covered if both true- and false-branches are taken in some execution</a:t>
            </a:r>
          </a:p>
          <a:p>
            <a:r>
              <a:rPr lang="en-US" dirty="0"/>
              <a:t>In Python (or any interpreted language) statement/branch coverage are especially important</a:t>
            </a:r>
          </a:p>
          <a:p>
            <a:pPr lvl="1"/>
            <a:r>
              <a:rPr lang="en-US" dirty="0"/>
              <a:t>a code that is not covered is never executed; it might be (almost) complete </a:t>
            </a:r>
            <a:r>
              <a:rPr lang="en-US" dirty="0" err="1"/>
              <a:t>nonesense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Coverage.py</a:t>
            </a:r>
            <a:r>
              <a:rPr lang="en-US" dirty="0"/>
              <a:t> is a widely used coverage tool for Python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coverage.readthedocs.io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/coverage-4.4.1/</a:t>
            </a:r>
          </a:p>
        </p:txBody>
      </p:sp>
    </p:spTree>
    <p:extLst>
      <p:ext uri="{BB962C8B-B14F-4D97-AF65-F5344CB8AC3E}">
        <p14:creationId xmlns:p14="http://schemas.microsoft.com/office/powerpoint/2010/main" val="345712003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coverage.py</a:t>
            </a:r>
            <a:r>
              <a:rPr lang="en-US" dirty="0"/>
              <a:t> usage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coverage run PYTHON_PROGRAM</a:t>
            </a:r>
          </a:p>
          <a:p>
            <a:pPr lvl="1"/>
            <a:r>
              <a:rPr lang="en-US" dirty="0"/>
              <a:t>executes the program and monitors which statements are executed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coverage run 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branch PYTHON_PROGRAM</a:t>
            </a:r>
          </a:p>
          <a:p>
            <a:pPr lvl="1"/>
            <a:r>
              <a:rPr lang="en-US" dirty="0"/>
              <a:t>executes the program and monitors which statements are executed and which branches are followed</a:t>
            </a:r>
          </a:p>
          <a:p>
            <a:pPr lvl="1"/>
            <a:endParaRPr lang="en-US" dirty="0"/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coverage html</a:t>
            </a:r>
          </a:p>
          <a:p>
            <a:pPr lvl="1"/>
            <a:r>
              <a:rPr lang="en-US" dirty="0"/>
              <a:t>generates an HTML report showing coverage of the last run</a:t>
            </a:r>
          </a:p>
          <a:p>
            <a:pPr lvl="1"/>
            <a:r>
              <a:rPr lang="en-US" dirty="0"/>
              <a:t>can only be executed after coverage-run as shown above</a:t>
            </a:r>
          </a:p>
          <a:p>
            <a:pPr lvl="1"/>
            <a:r>
              <a:rPr lang="en-US" dirty="0"/>
              <a:t>the result is placed in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htmlconv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index.html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8956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a language to specify and discover patterns in strings</a:t>
            </a:r>
          </a:p>
          <a:p>
            <a:endParaRPr lang="en-US" dirty="0"/>
          </a:p>
          <a:p>
            <a:r>
              <a:rPr lang="en-US" dirty="0"/>
              <a:t>(Basic) Syntax</a:t>
            </a:r>
          </a:p>
          <a:p>
            <a:endParaRPr lang="en-US" dirty="0"/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regex ::=   letter                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(exact match)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   ( regex )             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(grouping)</a:t>
            </a:r>
          </a:p>
          <a:p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regex?                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(zero or one)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   regex+                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(one or more)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   regex*                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(zero or more)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   regex regex           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(sequence)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   regex | regex         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(choice)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letter ::=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(see next slide)</a:t>
            </a:r>
          </a:p>
        </p:txBody>
      </p:sp>
    </p:spTree>
    <p:extLst>
      <p:ext uri="{BB962C8B-B14F-4D97-AF65-F5344CB8AC3E}">
        <p14:creationId xmlns:p14="http://schemas.microsoft.com/office/powerpoint/2010/main" val="299019229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 (Cont’d)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letter ::=    char           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(exact match) 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     .              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(matches any character)     </a:t>
            </a:r>
            <a:endParaRPr lang="en-US" i="1" dirty="0">
              <a:solidFill>
                <a:schemeClr val="accent2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     [ char+ ]      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(any char in the group)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     [^ letter+ ]   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(any char not in a group)</a:t>
            </a:r>
          </a:p>
          <a:p>
            <a:endParaRPr lang="en-US" i="1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char ::=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(a single character)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ea typeface="Consolas" charset="0"/>
                <a:cs typeface="Consolas" charset="0"/>
              </a:rPr>
              <a:t>Python RE library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  <a:hlinkClick r:id="rId2"/>
              </a:rPr>
              <a:t>https://docs.python.org/2/library/re.html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dirty="0">
                <a:ea typeface="Consolas" charset="0"/>
                <a:cs typeface="Consolas" charset="0"/>
              </a:rPr>
              <a:t>provides many additional “characters” and extra operators to refine and simplify the matching</a:t>
            </a:r>
          </a:p>
          <a:p>
            <a:pPr lvl="1"/>
            <a:r>
              <a:rPr lang="en-US" dirty="0">
                <a:ea typeface="Consolas" charset="0"/>
                <a:cs typeface="Consolas" charset="0"/>
              </a:rPr>
              <a:t>provides API to find matches in strings</a:t>
            </a:r>
          </a:p>
        </p:txBody>
      </p:sp>
    </p:spTree>
    <p:extLst>
      <p:ext uri="{BB962C8B-B14F-4D97-AF65-F5344CB8AC3E}">
        <p14:creationId xmlns:p14="http://schemas.microsoft.com/office/powerpoint/2010/main" val="51988118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 by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 Digit: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[0-9]      </a:t>
            </a:r>
          </a:p>
          <a:p>
            <a:r>
              <a:rPr lang="en-US" dirty="0"/>
              <a:t>Non-Digit: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[^0-9]      </a:t>
            </a:r>
          </a:p>
          <a:p>
            <a:r>
              <a:rPr lang="en-US" dirty="0"/>
              <a:t>Non-Space: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[^ ]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Natural number: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[0-9]+</a:t>
            </a:r>
            <a:r>
              <a:rPr lang="en-US" dirty="0"/>
              <a:t>     </a:t>
            </a:r>
          </a:p>
          <a:p>
            <a:r>
              <a:rPr lang="en-US" dirty="0"/>
              <a:t>Integer: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[-]?[0-9]+</a:t>
            </a:r>
            <a:r>
              <a:rPr lang="en-US" dirty="0"/>
              <a:t>   </a:t>
            </a:r>
          </a:p>
          <a:p>
            <a:r>
              <a:rPr lang="en-US" dirty="0"/>
              <a:t>Decimal: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[0-9]+(\.[0-9]+)?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ea typeface="Consolas" charset="0"/>
                <a:cs typeface="Consolas" charset="0"/>
              </a:rPr>
              <a:t>In Python</a:t>
            </a:r>
          </a:p>
          <a:p>
            <a:pPr marL="396875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import re</a:t>
            </a:r>
          </a:p>
          <a:p>
            <a:pPr marL="396875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 =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re.compile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(r’[0-9]+’)</a:t>
            </a:r>
          </a:p>
          <a:p>
            <a:pPr marL="396875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 =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r.findall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(‘555-4567 ext. 3483’)</a:t>
            </a:r>
          </a:p>
          <a:p>
            <a:pPr marL="396875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print v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5069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95400"/>
            <a:ext cx="7848600" cy="4419600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/>
              <a:t>Assignment #1 discussion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/>
              <a:t>Basics of Python (with examples)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/>
              <a:t>Basics of unit testing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/>
              <a:t>Regular Expressions</a:t>
            </a:r>
          </a:p>
        </p:txBody>
      </p:sp>
    </p:spTree>
    <p:extLst>
      <p:ext uri="{BB962C8B-B14F-4D97-AF65-F5344CB8AC3E}">
        <p14:creationId xmlns:p14="http://schemas.microsoft.com/office/powerpoint/2010/main" val="124482083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Virtualenv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hard to maintain consistent development environment</a:t>
            </a:r>
          </a:p>
          <a:p>
            <a:pPr lvl="1"/>
            <a:r>
              <a:rPr lang="en-US" dirty="0"/>
              <a:t>your code might require 3</a:t>
            </a:r>
            <a:r>
              <a:rPr lang="en-US" baseline="30000" dirty="0"/>
              <a:t>rd</a:t>
            </a:r>
            <a:r>
              <a:rPr lang="en-US" dirty="0"/>
              <a:t> party libraries and specific versions of these</a:t>
            </a:r>
          </a:p>
          <a:p>
            <a:pPr lvl="1"/>
            <a:r>
              <a:rPr lang="en-US" dirty="0"/>
              <a:t>different environments might provide different libraries and these might change as system administrator updates the system</a:t>
            </a:r>
          </a:p>
          <a:p>
            <a:pPr lvl="1"/>
            <a:r>
              <a:rPr lang="en-US" dirty="0"/>
              <a:t>you might want to develop on one machine but make sure that it works on another (i.e., develop on personal machine, run on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eceubuntu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virtualenv</a:t>
            </a:r>
            <a:r>
              <a:rPr lang="en-US" dirty="0"/>
              <a:t> simplifies the management of virtual python environment</a:t>
            </a:r>
          </a:p>
          <a:p>
            <a:pPr lvl="1"/>
            <a:r>
              <a:rPr lang="en-US" dirty="0"/>
              <a:t>not a virtual machine! no overhead! (except for extra space)</a:t>
            </a:r>
          </a:p>
          <a:p>
            <a:pPr lvl="1"/>
            <a:r>
              <a:rPr lang="en-US" dirty="0"/>
              <a:t>maintains local copies of desired libraries</a:t>
            </a:r>
          </a:p>
          <a:p>
            <a:pPr lvl="1"/>
            <a:r>
              <a:rPr lang="en-US" dirty="0"/>
              <a:t>multiple virtual environments can co-exist together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see course web site for setup details</a:t>
            </a:r>
          </a:p>
          <a:p>
            <a:pPr lvl="2"/>
            <a:r>
              <a:rPr lang="en-CA" sz="1600" dirty="0">
                <a:hlinkClick r:id="rId2"/>
              </a:rPr>
              <a:t>https://ece.uwaterloo.ca/~agurfink/ece650/tutorial/2019/08/25/virtualenv-intro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359224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Python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</a:rPr>
              <a:t>The Python Tutorial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800" dirty="0"/>
              <a:t>	</a:t>
            </a:r>
            <a:r>
              <a:rPr lang="en" sz="2800" u="sng" dirty="0">
                <a:solidFill>
                  <a:schemeClr val="hlink"/>
                </a:solidFill>
                <a:hlinkClick r:id="rId3"/>
              </a:rPr>
              <a:t>http://docs.python.org/tutorial/</a:t>
            </a:r>
          </a:p>
          <a:p>
            <a:pPr lvl="0" rtl="0">
              <a:spcBef>
                <a:spcPts val="0"/>
              </a:spcBef>
              <a:buNone/>
            </a:pPr>
            <a:endParaRPr lang="en" sz="2400" dirty="0"/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Think Python, 2nd edition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	</a:t>
            </a:r>
            <a:r>
              <a:rPr lang="en" sz="2800" u="sng" dirty="0">
                <a:solidFill>
                  <a:schemeClr val="hlink"/>
                </a:solidFill>
                <a:hlinkClick r:id="rId4"/>
              </a:rPr>
              <a:t>http://www.greenteapress.com/thinkpython/</a:t>
            </a:r>
          </a:p>
          <a:p>
            <a:pPr lvl="0" rtl="0">
              <a:spcBef>
                <a:spcPts val="0"/>
              </a:spcBef>
              <a:buNone/>
            </a:pPr>
            <a:endParaRPr lang="en" sz="2400" dirty="0"/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Data Programming course notes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 sz="2800" u="sng" dirty="0">
                <a:solidFill>
                  <a:schemeClr val="hlink"/>
                </a:solidFill>
                <a:hlinkClick r:id="rId5"/>
              </a:rPr>
              <a:t>http://courses.cs.washington.edu/courses/cse140/13wi/calendar/lecturelist.html</a:t>
            </a:r>
            <a:endParaRPr lang="en-US" sz="2800" u="sng" dirty="0">
              <a:solidFill>
                <a:schemeClr val="hlink"/>
              </a:solidFill>
              <a:hlinkClick r:id="rId5"/>
            </a:endParaRPr>
          </a:p>
        </p:txBody>
      </p:sp>
    </p:spTree>
    <p:extLst>
      <p:ext uri="{BB962C8B-B14F-4D97-AF65-F5344CB8AC3E}">
        <p14:creationId xmlns:p14="http://schemas.microsoft.com/office/powerpoint/2010/main" val="541168161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Python Tutor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800" dirty="0">
                <a:hlinkClick r:id="rId3"/>
              </a:rPr>
              <a:t>http://www.pythontutor.com/</a:t>
            </a:r>
            <a:endParaRPr lang="en" sz="2800" dirty="0"/>
          </a:p>
        </p:txBody>
      </p:sp>
    </p:spTree>
    <p:extLst>
      <p:ext uri="{BB962C8B-B14F-4D97-AF65-F5344CB8AC3E}">
        <p14:creationId xmlns:p14="http://schemas.microsoft.com/office/powerpoint/2010/main" val="195731297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95400"/>
            <a:ext cx="8153400" cy="5181600"/>
          </a:xfrm>
        </p:spPr>
        <p:txBody>
          <a:bodyPr/>
          <a:lstStyle/>
          <a:p>
            <a:r>
              <a:rPr lang="en-US" dirty="0"/>
              <a:t>Created by Guido van Rossum in early 90s</a:t>
            </a:r>
          </a:p>
          <a:p>
            <a:pPr lvl="1"/>
            <a:r>
              <a:rPr lang="en-US" dirty="0"/>
              <a:t>simple and elegant syntax emphasizing readability</a:t>
            </a:r>
          </a:p>
          <a:p>
            <a:pPr lvl="1"/>
            <a:r>
              <a:rPr lang="en-US" dirty="0"/>
              <a:t>dynamic type system (”duck” typing)</a:t>
            </a:r>
          </a:p>
          <a:p>
            <a:pPr lvl="1"/>
            <a:r>
              <a:rPr lang="en-US" dirty="0"/>
              <a:t>automatic memory management</a:t>
            </a:r>
          </a:p>
          <a:p>
            <a:pPr lvl="1"/>
            <a:r>
              <a:rPr lang="en-US" dirty="0"/>
              <a:t>dynamically interpreted</a:t>
            </a:r>
          </a:p>
          <a:p>
            <a:pPr lvl="1"/>
            <a:endParaRPr lang="en-US" dirty="0"/>
          </a:p>
          <a:p>
            <a:r>
              <a:rPr lang="en-US" dirty="0"/>
              <a:t>Python 2.0 released in 2000</a:t>
            </a:r>
          </a:p>
          <a:p>
            <a:endParaRPr lang="en-US" dirty="0"/>
          </a:p>
          <a:p>
            <a:r>
              <a:rPr lang="en-US" dirty="0"/>
              <a:t>Python 3.0 released in 2008</a:t>
            </a:r>
          </a:p>
          <a:p>
            <a:pPr lvl="1"/>
            <a:r>
              <a:rPr lang="en-US" dirty="0"/>
              <a:t>many new features</a:t>
            </a:r>
          </a:p>
          <a:p>
            <a:pPr lvl="1"/>
            <a:r>
              <a:rPr lang="en-US" dirty="0"/>
              <a:t>NOT backward compatible to Python 2.0</a:t>
            </a:r>
          </a:p>
          <a:p>
            <a:pPr lvl="1"/>
            <a:r>
              <a:rPr lang="en-US" dirty="0"/>
              <a:t>both version 2 and 3 are still actively used</a:t>
            </a:r>
          </a:p>
          <a:p>
            <a:pPr lvl="1"/>
            <a:endParaRPr lang="en-US" dirty="0"/>
          </a:p>
          <a:p>
            <a:r>
              <a:rPr lang="en-US" dirty="0"/>
              <a:t>We use Python v3 in the course</a:t>
            </a:r>
          </a:p>
          <a:p>
            <a:pPr lvl="1"/>
            <a:r>
              <a:rPr lang="en-US" dirty="0"/>
              <a:t>January 2020 is EOL of Python2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3827834"/>
            <a:ext cx="2286000" cy="228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8283" y="304800"/>
            <a:ext cx="1680633" cy="252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28957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95400"/>
            <a:ext cx="7848600" cy="4419600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/>
              <a:t>Extremely easy to use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/>
              <a:t>Minimal syntax and straightforward semantics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/>
              <a:t>Has classes and object-oriented concepts (just like C++)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/>
              <a:t>Supports dynamic typing (no need to declare types. The runtime interpreter automatically discovers types based on how you use variables, e.g., if you add a variable x to an integer, then x is an int)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/>
              <a:t>Interpreted language </a:t>
            </a:r>
          </a:p>
        </p:txBody>
      </p:sp>
    </p:spTree>
    <p:extLst>
      <p:ext uri="{BB962C8B-B14F-4D97-AF65-F5344CB8AC3E}">
        <p14:creationId xmlns:p14="http://schemas.microsoft.com/office/powerpoint/2010/main" val="19828910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Duck Typing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95400"/>
            <a:ext cx="5257800" cy="4800600"/>
          </a:xfrm>
        </p:spPr>
        <p:txBody>
          <a:bodyPr/>
          <a:lstStyle/>
          <a:p>
            <a:r>
              <a:rPr lang="en-US" dirty="0"/>
              <a:t>“if it walks like a duck and quacks like a duck, then it must be a duck”</a:t>
            </a:r>
          </a:p>
          <a:p>
            <a:endParaRPr lang="en-US" dirty="0"/>
          </a:p>
          <a:p>
            <a:r>
              <a:rPr lang="en-US" dirty="0"/>
              <a:t>A type of any object / expression is determined dynamically based on what operations (methods / functions) the objects involved support</a:t>
            </a:r>
          </a:p>
          <a:p>
            <a:pPr lvl="1"/>
            <a:r>
              <a:rPr lang="en-US" dirty="0"/>
              <a:t>if the code works then it is typed correctly</a:t>
            </a:r>
          </a:p>
          <a:p>
            <a:pPr lvl="1"/>
            <a:endParaRPr lang="en-US" dirty="0"/>
          </a:p>
          <a:p>
            <a:r>
              <a:rPr lang="en-US" dirty="0"/>
              <a:t>This means that there are very few checks that can be done before the code is executed</a:t>
            </a:r>
          </a:p>
          <a:p>
            <a:pPr lvl="1"/>
            <a:r>
              <a:rPr lang="en-US" dirty="0"/>
              <a:t>thus, a poorly tested program might contain hidden code paths that do not are not even executable (i.e., do not produce any answer)</a:t>
            </a:r>
          </a:p>
        </p:txBody>
      </p:sp>
    </p:spTree>
    <p:extLst>
      <p:ext uri="{BB962C8B-B14F-4D97-AF65-F5344CB8AC3E}">
        <p14:creationId xmlns:p14="http://schemas.microsoft.com/office/powerpoint/2010/main" val="327988439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Flavors of Python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CPython</a:t>
            </a:r>
            <a:r>
              <a:rPr lang="en-US" dirty="0"/>
              <a:t> (a.k.a. Python)</a:t>
            </a:r>
          </a:p>
          <a:p>
            <a:pPr lvl="1"/>
            <a:r>
              <a:rPr lang="en-US" dirty="0"/>
              <a:t>the official implementation of Python in C</a:t>
            </a:r>
          </a:p>
          <a:p>
            <a:pPr lvl="1"/>
            <a:r>
              <a:rPr lang="en-US" dirty="0"/>
              <a:t>a </a:t>
            </a:r>
            <a:r>
              <a:rPr lang="en-US" dirty="0" err="1"/>
              <a:t>defacto</a:t>
            </a:r>
            <a:r>
              <a:rPr lang="en-US" dirty="0"/>
              <a:t> standard of the language</a:t>
            </a:r>
          </a:p>
          <a:p>
            <a:r>
              <a:rPr lang="en-US" dirty="0" err="1"/>
              <a:t>PyPy</a:t>
            </a:r>
            <a:endParaRPr lang="en-US" dirty="0"/>
          </a:p>
          <a:p>
            <a:pPr lvl="1"/>
            <a:r>
              <a:rPr lang="en-US" dirty="0"/>
              <a:t>an alternative implementation</a:t>
            </a:r>
          </a:p>
          <a:p>
            <a:pPr lvl="1"/>
            <a:r>
              <a:rPr lang="en-US" dirty="0"/>
              <a:t>based on </a:t>
            </a:r>
            <a:r>
              <a:rPr lang="en-US" dirty="0" err="1"/>
              <a:t>RPython</a:t>
            </a:r>
            <a:r>
              <a:rPr lang="en-US" dirty="0"/>
              <a:t> framework for developing </a:t>
            </a:r>
            <a:r>
              <a:rPr lang="en-US" dirty="0" err="1"/>
              <a:t>interpretes</a:t>
            </a:r>
            <a:r>
              <a:rPr lang="en-US" dirty="0"/>
              <a:t> for dynamic languages</a:t>
            </a:r>
          </a:p>
          <a:p>
            <a:r>
              <a:rPr lang="en-US" dirty="0" err="1"/>
              <a:t>Jython</a:t>
            </a:r>
            <a:endParaRPr lang="en-US" dirty="0"/>
          </a:p>
          <a:p>
            <a:pPr lvl="1"/>
            <a:r>
              <a:rPr lang="en-US" dirty="0"/>
              <a:t>a Java-based implementation</a:t>
            </a:r>
          </a:p>
          <a:p>
            <a:pPr lvl="1"/>
            <a:r>
              <a:rPr lang="en-US" dirty="0"/>
              <a:t>compiles Python into Java bytecode</a:t>
            </a:r>
          </a:p>
          <a:p>
            <a:r>
              <a:rPr lang="en-US" dirty="0" err="1"/>
              <a:t>Cython</a:t>
            </a:r>
            <a:endParaRPr lang="en-US" dirty="0"/>
          </a:p>
          <a:p>
            <a:pPr lvl="1"/>
            <a:r>
              <a:rPr lang="en-US" dirty="0"/>
              <a:t>a C-based implementation </a:t>
            </a:r>
          </a:p>
          <a:p>
            <a:pPr lvl="1"/>
            <a:r>
              <a:rPr lang="en-US" dirty="0"/>
              <a:t>compiles Python into C for more efficient execution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1963177"/>
            <a:ext cx="2547836" cy="8813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241" y="5091426"/>
            <a:ext cx="1769218" cy="7874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9546" y="3630769"/>
            <a:ext cx="1524000" cy="99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9650" y="946194"/>
            <a:ext cx="2597150" cy="87724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19200" y="6124488"/>
            <a:ext cx="7244291" cy="40011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b="0" dirty="0"/>
              <a:t>Don’t forget that there is version 2 and version 3 of everything!</a:t>
            </a:r>
          </a:p>
        </p:txBody>
      </p:sp>
    </p:spTree>
    <p:extLst>
      <p:ext uri="{BB962C8B-B14F-4D97-AF65-F5344CB8AC3E}">
        <p14:creationId xmlns:p14="http://schemas.microsoft.com/office/powerpoint/2010/main" val="36484353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interactive shell for Python</a:t>
            </a:r>
          </a:p>
          <a:p>
            <a:pPr lvl="1"/>
            <a:r>
              <a:rPr lang="en-US" dirty="0"/>
              <a:t>written in Python</a:t>
            </a:r>
          </a:p>
          <a:p>
            <a:pPr lvl="1"/>
            <a:endParaRPr lang="en-US" dirty="0"/>
          </a:p>
          <a:p>
            <a:r>
              <a:rPr lang="en-US" dirty="0"/>
              <a:t>Much more user friendly than the standard Python interpreter</a:t>
            </a:r>
          </a:p>
          <a:p>
            <a:pPr lvl="1"/>
            <a:r>
              <a:rPr lang="en-US" dirty="0"/>
              <a:t>many helpful features to discover available modules, methods</a:t>
            </a:r>
          </a:p>
          <a:p>
            <a:pPr lvl="1"/>
            <a:r>
              <a:rPr lang="en-US" dirty="0"/>
              <a:t>easy access to documentation</a:t>
            </a:r>
          </a:p>
          <a:p>
            <a:pPr lvl="1"/>
            <a:r>
              <a:rPr lang="en-US" dirty="0"/>
              <a:t>good way to learn the language by trying</a:t>
            </a:r>
          </a:p>
          <a:p>
            <a:pPr lvl="1"/>
            <a:endParaRPr lang="en-US" dirty="0"/>
          </a:p>
          <a:p>
            <a:r>
              <a:rPr lang="en-US" dirty="0"/>
              <a:t>Part of a bigger eco-system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, Python Notebooks, graphs, and many more</a:t>
            </a:r>
          </a:p>
          <a:p>
            <a:pPr lvl="1"/>
            <a:r>
              <a:rPr lang="en-US" dirty="0">
                <a:hlinkClick r:id="rId2"/>
              </a:rPr>
              <a:t>https://ipython.org/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We will only use the interactive shell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585179"/>
            <a:ext cx="3018817" cy="3889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3048000"/>
            <a:ext cx="26670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426972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553998"/>
          </a:xfrm>
        </p:spPr>
        <p:txBody>
          <a:bodyPr/>
          <a:lstStyle/>
          <a:p>
            <a:r>
              <a:rPr lang="en-US" dirty="0"/>
              <a:t>Python Tutorial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docs.python.org</a:t>
            </a:r>
            <a:r>
              <a:rPr lang="en-US"/>
              <a:t>/3/</a:t>
            </a:r>
            <a:r>
              <a:rPr lang="en-US" dirty="0"/>
              <a:t>tutorial/</a:t>
            </a:r>
            <a:r>
              <a:rPr lang="en-US" dirty="0" err="1"/>
              <a:t>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14304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E9EBE-6049-3545-9150-C37C550EB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8E206-0635-054B-B354-D2F19B7BF7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dirty="0"/>
              <a:t>https://</a:t>
            </a:r>
            <a:r>
              <a:rPr lang="en-US" sz="3200" dirty="0" err="1"/>
              <a:t>git.uwaterloo.ca</a:t>
            </a:r>
            <a:r>
              <a:rPr lang="en-US" sz="3200"/>
              <a:t>/ECE650-F2021/</a:t>
            </a:r>
            <a:r>
              <a:rPr lang="en-US" sz="3200" dirty="0" err="1"/>
              <a:t>py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26198480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ARIE@C02KN0M1FFRT3PP7" val="5577"/>
  <p:tag name="DEFAULTDISPLAYSOURCE" val="\documentclass{article}&#10;&#10;\pagestyle{empty}&#10;&#10;\begin{document}&#10;&#10;&#10;\end{document}"/>
  <p:tag name="EMBEDFONTS" val="0"/>
</p:tagLst>
</file>

<file path=ppt/theme/theme1.xml><?xml version="1.0" encoding="utf-8"?>
<a:theme xmlns:a="http://schemas.openxmlformats.org/drawingml/2006/main" name="identity-presentation-fullcolor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66FF"/>
      </a:accent1>
      <a:accent2>
        <a:srgbClr val="9933FF"/>
      </a:accent2>
      <a:accent3>
        <a:srgbClr val="FFFFFF"/>
      </a:accent3>
      <a:accent4>
        <a:srgbClr val="000000"/>
      </a:accent4>
      <a:accent5>
        <a:srgbClr val="AAB8FF"/>
      </a:accent5>
      <a:accent6>
        <a:srgbClr val="8A2DE7"/>
      </a:accent6>
      <a:hlink>
        <a:srgbClr val="3C4F82"/>
      </a:hlink>
      <a:folHlink>
        <a:srgbClr val="33CC33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5CA1FB"/>
        </a:solidFill>
        <a:ln w="381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5CA1FB"/>
        </a:solidFill>
        <a:ln w="381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0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800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66FF"/>
        </a:hlink>
        <a:folHlink>
          <a:srgbClr val="0066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3C4F82"/>
        </a:hlink>
        <a:folHlink>
          <a:srgbClr val="0066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B17B50F0-A7A2-4F08-B7B0-7BD53C084C56}" vid="{8913C94E-9336-4C7E-A817-69736CA8537A}"/>
    </a:ext>
  </a:extLst>
</a:theme>
</file>

<file path=ppt/theme/theme2.xml><?xml version="1.0" encoding="utf-8"?>
<a:theme xmlns:a="http://schemas.openxmlformats.org/drawingml/2006/main" name="UofWaterloo_WhiteBkgrd">
  <a:themeElements>
    <a:clrScheme name="Waterloo2016">
      <a:dk1>
        <a:sysClr val="windowText" lastClr="000000"/>
      </a:dk1>
      <a:lt1>
        <a:sysClr val="window" lastClr="FFFFFF"/>
      </a:lt1>
      <a:dk2>
        <a:srgbClr val="757575"/>
      </a:dk2>
      <a:lt2>
        <a:srgbClr val="D6D6D6"/>
      </a:lt2>
      <a:accent1>
        <a:srgbClr val="FFD54F"/>
      </a:accent1>
      <a:accent2>
        <a:srgbClr val="0C0C0C"/>
      </a:accent2>
      <a:accent3>
        <a:srgbClr val="AEAEAE"/>
      </a:accent3>
      <a:accent4>
        <a:srgbClr val="B71233"/>
      </a:accent4>
      <a:accent5>
        <a:srgbClr val="7F7F7F"/>
      </a:accent5>
      <a:accent6>
        <a:srgbClr val="0073CE"/>
      </a:accent6>
      <a:hlink>
        <a:srgbClr val="353535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4x3" id="{BA8D503C-C11A-9648-BFE2-F41EE48FC381}" vid="{57895F78-9C0E-DA4A-9824-24573322C351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identity-presentation-fullcolor.potx</Template>
  <TotalTime>21034</TotalTime>
  <Words>1356</Words>
  <Application>Microsoft Macintosh PowerPoint</Application>
  <PresentationFormat>On-screen Show (4:3)</PresentationFormat>
  <Paragraphs>214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4" baseType="lpstr">
      <vt:lpstr>Arial</vt:lpstr>
      <vt:lpstr>Consolas</vt:lpstr>
      <vt:lpstr>Courier New</vt:lpstr>
      <vt:lpstr>Georgia</vt:lpstr>
      <vt:lpstr>Impact</vt:lpstr>
      <vt:lpstr>Roboto</vt:lpstr>
      <vt:lpstr>Times</vt:lpstr>
      <vt:lpstr>Times New Roman</vt:lpstr>
      <vt:lpstr>Verdana</vt:lpstr>
      <vt:lpstr>Wingdings</vt:lpstr>
      <vt:lpstr>identity-presentation-fullcolor</vt:lpstr>
      <vt:lpstr>UofWaterloo_WhiteBkgrd</vt:lpstr>
      <vt:lpstr>Python</vt:lpstr>
      <vt:lpstr>Today’s Lecture</vt:lpstr>
      <vt:lpstr>Python</vt:lpstr>
      <vt:lpstr>Features of Python</vt:lpstr>
      <vt:lpstr>Duck Typing</vt:lpstr>
      <vt:lpstr>Many Flavors of Python</vt:lpstr>
      <vt:lpstr>IPython</vt:lpstr>
      <vt:lpstr>Python Tutorial</vt:lpstr>
      <vt:lpstr>PowerPoint Presentation</vt:lpstr>
      <vt:lpstr>CALCULATOR EXAMPLE</vt:lpstr>
      <vt:lpstr>Suggested Design for A1</vt:lpstr>
      <vt:lpstr>Unit Testing</vt:lpstr>
      <vt:lpstr>Anatomy of a Unit Test</vt:lpstr>
      <vt:lpstr>Designing for Testing</vt:lpstr>
      <vt:lpstr>coverage.py</vt:lpstr>
      <vt:lpstr>coverage.py usage</vt:lpstr>
      <vt:lpstr>Regular Expressions</vt:lpstr>
      <vt:lpstr>Regular Expressions (Cont’d)</vt:lpstr>
      <vt:lpstr>Regular Expressions by Example</vt:lpstr>
      <vt:lpstr>Virtualenv</vt:lpstr>
      <vt:lpstr>Python</vt:lpstr>
      <vt:lpstr>Python Tutor</vt:lpstr>
    </vt:vector>
  </TitlesOfParts>
  <Company>Software Engineering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 Presentation (Full Color): Preformatted Design and Template Items</dc:title>
  <dc:creator>Mary Van Tyne</dc:creator>
  <cp:lastModifiedBy>Vijay Ganesh</cp:lastModifiedBy>
  <cp:revision>408</cp:revision>
  <cp:lastPrinted>2019-09-19T22:52:24Z</cp:lastPrinted>
  <dcterms:created xsi:type="dcterms:W3CDTF">2013-12-16T13:47:47Z</dcterms:created>
  <dcterms:modified xsi:type="dcterms:W3CDTF">2021-09-28T06:11:14Z</dcterms:modified>
</cp:coreProperties>
</file>

<file path=docProps/thumbnail.jpeg>
</file>